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handoutMasterIdLst>
    <p:handoutMasterId r:id="rId33"/>
  </p:handoutMasterIdLst>
  <p:sldIdLst>
    <p:sldId id="358" r:id="rId2"/>
    <p:sldId id="417" r:id="rId3"/>
    <p:sldId id="420" r:id="rId4"/>
    <p:sldId id="404" r:id="rId5"/>
    <p:sldId id="421" r:id="rId6"/>
    <p:sldId id="359" r:id="rId7"/>
    <p:sldId id="405" r:id="rId8"/>
    <p:sldId id="360" r:id="rId9"/>
    <p:sldId id="406" r:id="rId10"/>
    <p:sldId id="422" r:id="rId11"/>
    <p:sldId id="423" r:id="rId12"/>
    <p:sldId id="433" r:id="rId13"/>
    <p:sldId id="432" r:id="rId14"/>
    <p:sldId id="434" r:id="rId15"/>
    <p:sldId id="424" r:id="rId16"/>
    <p:sldId id="435" r:id="rId17"/>
    <p:sldId id="410" r:id="rId18"/>
    <p:sldId id="409" r:id="rId19"/>
    <p:sldId id="411" r:id="rId20"/>
    <p:sldId id="398" r:id="rId21"/>
    <p:sldId id="412" r:id="rId22"/>
    <p:sldId id="428" r:id="rId23"/>
    <p:sldId id="430" r:id="rId24"/>
    <p:sldId id="413" r:id="rId25"/>
    <p:sldId id="425" r:id="rId26"/>
    <p:sldId id="426" r:id="rId27"/>
    <p:sldId id="414" r:id="rId28"/>
    <p:sldId id="400" r:id="rId29"/>
    <p:sldId id="415" r:id="rId30"/>
    <p:sldId id="427" r:id="rId31"/>
  </p:sldIdLst>
  <p:sldSz cx="9144000" cy="6858000" type="screen4x3"/>
  <p:notesSz cx="6797675" cy="9926638"/>
  <p:embeddedFontLst>
    <p:embeddedFont>
      <p:font typeface="Futura Bold" panose="020B0604020202020204"/>
      <p:regular r:id="rId34"/>
    </p:embeddedFont>
    <p:embeddedFont>
      <p:font typeface="Futura Medium" panose="00000800000000000000"/>
      <p:regular r:id="rId35"/>
      <p:bold r:id="rId36"/>
      <p:italic r:id="rId37"/>
      <p:boldItalic r:id="rId38"/>
    </p:embeddedFont>
    <p:embeddedFont>
      <p:font typeface="Cooper Black" panose="020B0604020202020204" charset="0"/>
      <p:regular r:id="rId39"/>
    </p:embeddedFont>
    <p:embeddedFont>
      <p:font typeface="Webdings" panose="05030102010509060703" pitchFamily="18" charset="2"/>
      <p:regular r:id="rId40"/>
    </p:embeddedFont>
  </p:embeddedFont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149">
          <p15:clr>
            <a:srgbClr val="A4A3A4"/>
          </p15:clr>
        </p15:guide>
        <p15:guide id="2" orient="horz" pos="697">
          <p15:clr>
            <a:srgbClr val="A4A3A4"/>
          </p15:clr>
        </p15:guide>
        <p15:guide id="3" orient="horz" pos="465">
          <p15:clr>
            <a:srgbClr val="A4A3A4"/>
          </p15:clr>
        </p15:guide>
        <p15:guide id="4" orient="horz" pos="4015">
          <p15:clr>
            <a:srgbClr val="A4A3A4"/>
          </p15:clr>
        </p15:guide>
        <p15:guide id="5" orient="horz" pos="2095">
          <p15:clr>
            <a:srgbClr val="A4A3A4"/>
          </p15:clr>
        </p15:guide>
        <p15:guide id="6" orient="horz" pos="1787">
          <p15:clr>
            <a:srgbClr val="A4A3A4"/>
          </p15:clr>
        </p15:guide>
        <p15:guide id="7" pos="574">
          <p15:clr>
            <a:srgbClr val="A4A3A4"/>
          </p15:clr>
        </p15:guide>
        <p15:guide id="8" pos="5466">
          <p15:clr>
            <a:srgbClr val="A4A3A4"/>
          </p15:clr>
        </p15:guide>
        <p15:guide id="9" pos="2930">
          <p15:clr>
            <a:srgbClr val="A4A3A4"/>
          </p15:clr>
        </p15:guide>
        <p15:guide id="10" pos="300">
          <p15:clr>
            <a:srgbClr val="A4A3A4"/>
          </p15:clr>
        </p15:guide>
        <p15:guide id="11" pos="3128">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595959"/>
    <a:srgbClr val="F7D117"/>
    <a:srgbClr val="D42E12"/>
    <a:srgbClr val="A9A9A9"/>
    <a:srgbClr val="F8F8F8"/>
    <a:srgbClr val="FDF6D1"/>
    <a:srgbClr val="0082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89" autoAdjust="0"/>
    <p:restoredTop sz="64773" autoAdjust="0"/>
  </p:normalViewPr>
  <p:slideViewPr>
    <p:cSldViewPr snapToGrid="0">
      <p:cViewPr varScale="1">
        <p:scale>
          <a:sx n="75" d="100"/>
          <a:sy n="75" d="100"/>
        </p:scale>
        <p:origin x="2778" y="72"/>
      </p:cViewPr>
      <p:guideLst>
        <p:guide orient="horz" pos="149"/>
        <p:guide orient="horz" pos="697"/>
        <p:guide orient="horz" pos="465"/>
        <p:guide orient="horz" pos="4015"/>
        <p:guide orient="horz" pos="2095"/>
        <p:guide orient="horz" pos="1787"/>
        <p:guide pos="574"/>
        <p:guide pos="5466"/>
        <p:guide pos="2930"/>
        <p:guide pos="300"/>
        <p:guide pos="3128"/>
      </p:guideLst>
    </p:cSldViewPr>
  </p:slideViewPr>
  <p:outlineViewPr>
    <p:cViewPr>
      <p:scale>
        <a:sx n="33" d="100"/>
        <a:sy n="33" d="100"/>
      </p:scale>
      <p:origin x="0" y="0"/>
    </p:cViewPr>
  </p:outlineViewPr>
  <p:notesTextViewPr>
    <p:cViewPr>
      <p:scale>
        <a:sx n="3" d="2"/>
        <a:sy n="3" d="2"/>
      </p:scale>
      <p:origin x="0" y="0"/>
    </p:cViewPr>
  </p:notesTextViewPr>
  <p:sorterViewPr>
    <p:cViewPr>
      <p:scale>
        <a:sx n="53" d="100"/>
        <a:sy n="53" d="100"/>
      </p:scale>
      <p:origin x="0" y="0"/>
    </p:cViewPr>
  </p:sorterViewPr>
  <p:notesViewPr>
    <p:cSldViewPr snapToGrid="0">
      <p:cViewPr varScale="1">
        <p:scale>
          <a:sx n="48" d="100"/>
          <a:sy n="48" d="100"/>
        </p:scale>
        <p:origin x="-2940" y="-11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Futura Medium" pitchFamily="2" charset="0"/>
                <a:cs typeface="+mn-cs"/>
              </a:defRPr>
            </a:lvl1pPr>
          </a:lstStyle>
          <a:p>
            <a:pPr>
              <a:defRPr/>
            </a:pPr>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eaLnBrk="1" fontAlgn="auto" hangingPunct="1">
              <a:spcBef>
                <a:spcPts val="0"/>
              </a:spcBef>
              <a:spcAft>
                <a:spcPts val="0"/>
              </a:spcAft>
              <a:defRPr sz="1200">
                <a:latin typeface="Futura Medium" pitchFamily="2" charset="0"/>
                <a:cs typeface="+mn-cs"/>
              </a:defRPr>
            </a:lvl1pPr>
          </a:lstStyle>
          <a:p>
            <a:pPr>
              <a:defRPr/>
            </a:pPr>
            <a:fld id="{A769A42E-7BE2-4C58-91FE-121A969D5EBC}" type="datetimeFigureOut">
              <a:rPr lang="en-GB"/>
              <a:pPr>
                <a:defRPr/>
              </a:pPr>
              <a:t>19/05/2014</a:t>
            </a:fld>
            <a:endParaRPr lang="en-GB" dirty="0"/>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Futura Medium" pitchFamily="2" charset="0"/>
                <a:cs typeface="+mn-cs"/>
              </a:defRPr>
            </a:lvl1pPr>
          </a:lstStyle>
          <a:p>
            <a:pPr>
              <a:defRPr/>
            </a:pPr>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Futura Medium" pitchFamily="2" charset="0"/>
              </a:defRPr>
            </a:lvl1pPr>
          </a:lstStyle>
          <a:p>
            <a:pPr>
              <a:defRPr/>
            </a:pPr>
            <a:fld id="{7CB426F7-5FE8-42D9-95B8-AE8D34700830}" type="slidenum">
              <a:rPr lang="en-GB" altLang="en-US"/>
              <a:pPr>
                <a:defRPr/>
              </a:pPr>
              <a:t>‹#›</a:t>
            </a:fld>
            <a:endParaRPr lang="en-GB" altLang="en-US"/>
          </a:p>
        </p:txBody>
      </p:sp>
    </p:spTree>
    <p:extLst>
      <p:ext uri="{BB962C8B-B14F-4D97-AF65-F5344CB8AC3E}">
        <p14:creationId xmlns:p14="http://schemas.microsoft.com/office/powerpoint/2010/main" val="14649668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Futura Medium" pitchFamily="2" charset="0"/>
                <a:cs typeface="+mn-cs"/>
              </a:defRPr>
            </a:lvl1pPr>
          </a:lstStyle>
          <a:p>
            <a:pPr>
              <a:defRPr/>
            </a:pPr>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eaLnBrk="1" fontAlgn="auto" hangingPunct="1">
              <a:spcBef>
                <a:spcPts val="0"/>
              </a:spcBef>
              <a:spcAft>
                <a:spcPts val="0"/>
              </a:spcAft>
              <a:defRPr sz="1200">
                <a:latin typeface="Futura Medium" pitchFamily="2" charset="0"/>
                <a:cs typeface="+mn-cs"/>
              </a:defRPr>
            </a:lvl1pPr>
          </a:lstStyle>
          <a:p>
            <a:pPr>
              <a:defRPr/>
            </a:pPr>
            <a:fld id="{18C58179-1AC1-4206-A5D9-2FE558679C96}" type="datetimeFigureOut">
              <a:rPr lang="en-GB"/>
              <a:pPr>
                <a:defRPr/>
              </a:pPr>
              <a:t>19/05/2014</a:t>
            </a:fld>
            <a:endParaRPr lang="en-GB"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dirty="0"/>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Futura Medium" pitchFamily="2" charset="0"/>
                <a:cs typeface="+mn-cs"/>
              </a:defRPr>
            </a:lvl1pPr>
          </a:lstStyle>
          <a:p>
            <a:pPr>
              <a:defRPr/>
            </a:pPr>
            <a:endParaRPr lang="en-GB"/>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Futura Medium" pitchFamily="2" charset="0"/>
              </a:defRPr>
            </a:lvl1pPr>
          </a:lstStyle>
          <a:p>
            <a:pPr>
              <a:defRPr/>
            </a:pPr>
            <a:fld id="{303EC47B-8FEE-4E18-BBEC-4A3761FC63D2}" type="slidenum">
              <a:rPr lang="en-GB" altLang="en-US"/>
              <a:pPr>
                <a:defRPr/>
              </a:pPr>
              <a:t>‹#›</a:t>
            </a:fld>
            <a:endParaRPr lang="en-GB" altLang="en-US"/>
          </a:p>
        </p:txBody>
      </p:sp>
    </p:spTree>
    <p:extLst>
      <p:ext uri="{BB962C8B-B14F-4D97-AF65-F5344CB8AC3E}">
        <p14:creationId xmlns:p14="http://schemas.microsoft.com/office/powerpoint/2010/main" val="36605521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Futura Medium" pitchFamily="2" charset="0"/>
        <a:ea typeface="+mn-ea"/>
        <a:cs typeface="+mn-cs"/>
      </a:defRPr>
    </a:lvl1pPr>
    <a:lvl2pPr marL="457200" algn="l" rtl="0" eaLnBrk="0" fontAlgn="base" hangingPunct="0">
      <a:spcBef>
        <a:spcPct val="30000"/>
      </a:spcBef>
      <a:spcAft>
        <a:spcPct val="0"/>
      </a:spcAft>
      <a:defRPr sz="1200" kern="1200">
        <a:solidFill>
          <a:schemeClr val="tx1"/>
        </a:solidFill>
        <a:latin typeface="Futura Medium"/>
        <a:ea typeface="+mn-ea"/>
        <a:cs typeface="+mn-cs"/>
      </a:defRPr>
    </a:lvl2pPr>
    <a:lvl3pPr marL="914400" algn="l" rtl="0" eaLnBrk="0" fontAlgn="base" hangingPunct="0">
      <a:spcBef>
        <a:spcPct val="30000"/>
      </a:spcBef>
      <a:spcAft>
        <a:spcPct val="0"/>
      </a:spcAft>
      <a:defRPr sz="1200" kern="1200">
        <a:solidFill>
          <a:schemeClr val="tx1"/>
        </a:solidFill>
        <a:latin typeface="Futura Medium"/>
        <a:ea typeface="+mn-ea"/>
        <a:cs typeface="+mn-cs"/>
      </a:defRPr>
    </a:lvl3pPr>
    <a:lvl4pPr marL="1371600" algn="l" rtl="0" eaLnBrk="0" fontAlgn="base" hangingPunct="0">
      <a:spcBef>
        <a:spcPct val="30000"/>
      </a:spcBef>
      <a:spcAft>
        <a:spcPct val="0"/>
      </a:spcAft>
      <a:defRPr sz="1200" kern="1200">
        <a:solidFill>
          <a:schemeClr val="tx1"/>
        </a:solidFill>
        <a:latin typeface="Futura Medium"/>
        <a:ea typeface="+mn-ea"/>
        <a:cs typeface="+mn-cs"/>
      </a:defRPr>
    </a:lvl4pPr>
    <a:lvl5pPr marL="1828800" algn="l" rtl="0" eaLnBrk="0" fontAlgn="base" hangingPunct="0">
      <a:spcBef>
        <a:spcPct val="30000"/>
      </a:spcBef>
      <a:spcAft>
        <a:spcPct val="0"/>
      </a:spcAft>
      <a:defRPr sz="1200" kern="1200">
        <a:solidFill>
          <a:schemeClr val="tx1"/>
        </a:solidFill>
        <a:latin typeface="Futura Medium"/>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8F7BE8A-F815-4C82-A8BA-F827921B4AE5}" type="slidenum">
              <a:rPr lang="en-GB" altLang="en-US" smtClean="0">
                <a:latin typeface="Futura Medium" pitchFamily="2" charset="0"/>
              </a:rPr>
              <a:pPr/>
              <a:t>1</a:t>
            </a:fld>
            <a:endParaRPr lang="en-GB" altLang="en-US" smtClean="0">
              <a:latin typeface="Futura Medium" pitchFamily="2" charset="0"/>
            </a:endParaRPr>
          </a:p>
        </p:txBody>
      </p:sp>
      <p:sp>
        <p:nvSpPr>
          <p:cNvPr id="19460" name="Notes Placeholder 4"/>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en-US" b="1" smtClean="0"/>
              <a:t>Information for  supervisors:</a:t>
            </a:r>
          </a:p>
          <a:p>
            <a:pPr eaLnBrk="1" hangingPunct="1">
              <a:spcBef>
                <a:spcPct val="0"/>
              </a:spcBef>
            </a:pPr>
            <a:endParaRPr lang="de-DE" altLang="en-US" b="1" i="1" u="sng" smtClean="0"/>
          </a:p>
          <a:p>
            <a:pPr eaLnBrk="1" hangingPunct="1">
              <a:spcBef>
                <a:spcPct val="0"/>
              </a:spcBef>
            </a:pPr>
            <a:r>
              <a:rPr lang="de-DE" altLang="en-US" smtClean="0"/>
              <a:t>Please go to the next page  (slide 2) to find guidance on how to prepare for this session successfully</a:t>
            </a:r>
          </a:p>
          <a:p>
            <a:pPr eaLnBrk="1" hangingPunct="1">
              <a:spcBef>
                <a:spcPct val="0"/>
              </a:spcBef>
            </a:pPr>
            <a:r>
              <a:rPr lang="de-DE" altLang="en-US" smtClean="0"/>
              <a:t>The session is intended to be held face to face where possible</a:t>
            </a:r>
          </a:p>
          <a:p>
            <a:pPr eaLnBrk="1" hangingPunct="1">
              <a:spcBef>
                <a:spcPct val="0"/>
              </a:spcBef>
            </a:pPr>
            <a:endParaRPr lang="en-US" altLang="en-US" smtClean="0"/>
          </a:p>
        </p:txBody>
      </p:sp>
    </p:spTree>
    <p:extLst>
      <p:ext uri="{BB962C8B-B14F-4D97-AF65-F5344CB8AC3E}">
        <p14:creationId xmlns:p14="http://schemas.microsoft.com/office/powerpoint/2010/main" val="904732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b="1" smtClean="0">
                <a:solidFill>
                  <a:srgbClr val="595959"/>
                </a:solidFill>
                <a:sym typeface="Arial" panose="020B0604020202020204" pitchFamily="34" charset="0"/>
              </a:rPr>
              <a:t>Intent: </a:t>
            </a:r>
            <a:r>
              <a:rPr lang="en-GB" altLang="en-US" smtClean="0">
                <a:solidFill>
                  <a:srgbClr val="595959"/>
                </a:solidFill>
                <a:sym typeface="Arial" panose="020B0604020202020204" pitchFamily="34" charset="0"/>
              </a:rPr>
              <a:t>Interactive; Train observation skills, understanding and application of Rules at workplace, make them relevant to individuals work</a:t>
            </a:r>
          </a:p>
          <a:p>
            <a:pPr eaLnBrk="1" hangingPunct="1">
              <a:spcBef>
                <a:spcPct val="0"/>
              </a:spcBef>
            </a:pPr>
            <a:endParaRPr lang="en-GB" altLang="en-US" smtClean="0">
              <a:solidFill>
                <a:srgbClr val="595959"/>
              </a:solidFill>
              <a:sym typeface="Arial" panose="020B0604020202020204" pitchFamily="34" charset="0"/>
            </a:endParaRPr>
          </a:p>
          <a:p>
            <a:pPr eaLnBrk="1" hangingPunct="1">
              <a:spcBef>
                <a:spcPct val="0"/>
              </a:spcBef>
            </a:pPr>
            <a:r>
              <a:rPr lang="en-GB" altLang="en-US" b="1" smtClean="0">
                <a:solidFill>
                  <a:srgbClr val="595959"/>
                </a:solidFill>
                <a:sym typeface="Arial" panose="020B0604020202020204" pitchFamily="34" charset="0"/>
              </a:rPr>
              <a:t>Key Message: </a:t>
            </a:r>
            <a:r>
              <a:rPr lang="en-GB" altLang="en-US" smtClean="0">
                <a:solidFill>
                  <a:srgbClr val="595959"/>
                </a:solidFill>
                <a:sym typeface="Arial" panose="020B0604020202020204" pitchFamily="34" charset="0"/>
              </a:rPr>
              <a:t>Everyone plays a role in watching out for each other - even before work is done</a:t>
            </a:r>
          </a:p>
          <a:p>
            <a:pPr eaLnBrk="1" hangingPunct="1">
              <a:spcBef>
                <a:spcPct val="0"/>
              </a:spcBef>
            </a:pPr>
            <a:endParaRPr lang="en-GB" altLang="en-US" smtClean="0">
              <a:solidFill>
                <a:srgbClr val="595959"/>
              </a:solidFill>
              <a:sym typeface="Arial" panose="020B0604020202020204" pitchFamily="34" charset="0"/>
            </a:endParaRPr>
          </a:p>
          <a:p>
            <a:pPr eaLnBrk="1" hangingPunct="1">
              <a:spcBef>
                <a:spcPct val="0"/>
              </a:spcBef>
            </a:pPr>
            <a:r>
              <a:rPr lang="en-GB" altLang="en-US" b="1" smtClean="0">
                <a:solidFill>
                  <a:srgbClr val="595959"/>
                </a:solidFill>
                <a:sym typeface="Arial" panose="020B0604020202020204" pitchFamily="34" charset="0"/>
              </a:rPr>
              <a:t>Process:</a:t>
            </a:r>
          </a:p>
          <a:p>
            <a:pPr eaLnBrk="1" hangingPunct="1">
              <a:spcBef>
                <a:spcPct val="0"/>
              </a:spcBef>
            </a:pPr>
            <a:r>
              <a:rPr lang="en-GB" altLang="en-US" smtClean="0">
                <a:solidFill>
                  <a:srgbClr val="595959"/>
                </a:solidFill>
                <a:sym typeface="Arial" panose="020B0604020202020204" pitchFamily="34" charset="0"/>
              </a:rPr>
              <a:t>Invite audience to watch the short 2 min video </a:t>
            </a:r>
          </a:p>
          <a:p>
            <a:pPr eaLnBrk="1" hangingPunct="1">
              <a:spcBef>
                <a:spcPct val="0"/>
              </a:spcBef>
            </a:pPr>
            <a:endParaRPr lang="en-GB" altLang="en-US" smtClean="0">
              <a:solidFill>
                <a:srgbClr val="595959"/>
              </a:solidFill>
              <a:sym typeface="Arial" panose="020B0604020202020204" pitchFamily="34" charset="0"/>
            </a:endParaRPr>
          </a:p>
          <a:p>
            <a:pPr eaLnBrk="1" hangingPunct="1">
              <a:spcBef>
                <a:spcPct val="0"/>
              </a:spcBef>
            </a:pPr>
            <a:r>
              <a:rPr lang="en-GB" altLang="en-US" smtClean="0">
                <a:solidFill>
                  <a:srgbClr val="595959"/>
                </a:solidFill>
                <a:sym typeface="Arial" panose="020B0604020202020204" pitchFamily="34" charset="0"/>
              </a:rPr>
              <a:t>Advise them that the video is animated and shows at typical work scenario in any oil and gas business.</a:t>
            </a:r>
          </a:p>
          <a:p>
            <a:pPr eaLnBrk="1" hangingPunct="1">
              <a:spcBef>
                <a:spcPct val="0"/>
              </a:spcBef>
            </a:pPr>
            <a:endParaRPr lang="en-GB" altLang="en-US" smtClean="0">
              <a:solidFill>
                <a:srgbClr val="595959"/>
              </a:solidFill>
              <a:sym typeface="Arial" panose="020B0604020202020204" pitchFamily="34" charset="0"/>
            </a:endParaRPr>
          </a:p>
          <a:p>
            <a:pPr lvl="1" eaLnBrk="1" hangingPunct="1">
              <a:spcBef>
                <a:spcPct val="0"/>
              </a:spcBef>
            </a:pPr>
            <a:endParaRPr lang="en-GB" altLang="en-US" sz="1400" smtClean="0">
              <a:solidFill>
                <a:srgbClr val="595959"/>
              </a:solidFill>
              <a:latin typeface="Futura Medium" pitchFamily="2" charset="0"/>
              <a:sym typeface="Arial" panose="020B0604020202020204" pitchFamily="34" charset="0"/>
            </a:endParaRP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956D41E-5BDC-40FE-A6E0-75517703E7FB}" type="slidenum">
              <a:rPr lang="en-GB" altLang="en-US" smtClean="0">
                <a:latin typeface="Futura Medium" pitchFamily="2" charset="0"/>
              </a:rPr>
              <a:pPr/>
              <a:t>10</a:t>
            </a:fld>
            <a:endParaRPr lang="en-GB" altLang="en-US" smtClean="0">
              <a:latin typeface="Futura Medium" pitchFamily="2" charset="0"/>
            </a:endParaRPr>
          </a:p>
        </p:txBody>
      </p:sp>
    </p:spTree>
    <p:extLst>
      <p:ext uri="{BB962C8B-B14F-4D97-AF65-F5344CB8AC3E}">
        <p14:creationId xmlns:p14="http://schemas.microsoft.com/office/powerpoint/2010/main" val="4129000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defRPr/>
            </a:pPr>
            <a:r>
              <a:rPr lang="en-GB" altLang="en-US" dirty="0" smtClean="0">
                <a:solidFill>
                  <a:srgbClr val="595959"/>
                </a:solidFill>
                <a:sym typeface="Arial" panose="020B0604020202020204" pitchFamily="34" charset="0"/>
              </a:rPr>
              <a:t>The video contains several situations of compliance and non-compliance to the Life-Saving Rules</a:t>
            </a:r>
          </a:p>
          <a:p>
            <a:pPr eaLnBrk="1" hangingPunct="1">
              <a:spcBef>
                <a:spcPct val="0"/>
              </a:spcBef>
              <a:defRPr/>
            </a:pPr>
            <a:endParaRPr lang="en-GB" altLang="en-US" dirty="0" smtClean="0">
              <a:solidFill>
                <a:srgbClr val="595959"/>
              </a:solidFill>
              <a:sym typeface="Arial" panose="020B0604020202020204" pitchFamily="34" charset="0"/>
            </a:endParaRPr>
          </a:p>
          <a:p>
            <a:pPr eaLnBrk="1" hangingPunct="1">
              <a:spcBef>
                <a:spcPct val="0"/>
              </a:spcBef>
              <a:defRPr/>
            </a:pPr>
            <a:r>
              <a:rPr lang="en-GB" altLang="en-US" dirty="0" smtClean="0">
                <a:solidFill>
                  <a:srgbClr val="595959"/>
                </a:solidFill>
                <a:sym typeface="Arial" panose="020B0604020202020204" pitchFamily="34" charset="0"/>
              </a:rPr>
              <a:t>It is recommended to play the video a couple of times</a:t>
            </a:r>
          </a:p>
          <a:p>
            <a:pPr eaLnBrk="1" hangingPunct="1">
              <a:spcBef>
                <a:spcPct val="0"/>
              </a:spcBef>
              <a:defRPr/>
            </a:pPr>
            <a:endParaRPr lang="en-GB" altLang="en-US" dirty="0" smtClean="0">
              <a:solidFill>
                <a:srgbClr val="595959"/>
              </a:solidFill>
              <a:sym typeface="Arial" panose="020B0604020202020204" pitchFamily="34" charset="0"/>
            </a:endParaRPr>
          </a:p>
          <a:p>
            <a:pPr eaLnBrk="1" hangingPunct="1">
              <a:spcBef>
                <a:spcPct val="0"/>
              </a:spcBef>
              <a:defRPr/>
            </a:pPr>
            <a:r>
              <a:rPr lang="en-GB" altLang="en-US" dirty="0" smtClean="0">
                <a:solidFill>
                  <a:srgbClr val="595959"/>
                </a:solidFill>
                <a:sym typeface="Arial" panose="020B0604020202020204" pitchFamily="34" charset="0"/>
              </a:rPr>
              <a:t>It is likely that not all of them will be spotted. </a:t>
            </a:r>
          </a:p>
          <a:p>
            <a:pPr eaLnBrk="1" hangingPunct="1">
              <a:spcBef>
                <a:spcPct val="0"/>
              </a:spcBef>
              <a:defRPr/>
            </a:pPr>
            <a:endParaRPr lang="en-GB" altLang="en-US" dirty="0" smtClean="0">
              <a:solidFill>
                <a:srgbClr val="595959"/>
              </a:solidFill>
              <a:sym typeface="Arial" panose="020B0604020202020204" pitchFamily="34" charset="0"/>
            </a:endParaRPr>
          </a:p>
          <a:p>
            <a:pPr eaLnBrk="1" hangingPunct="1">
              <a:spcBef>
                <a:spcPct val="0"/>
              </a:spcBef>
              <a:defRPr/>
            </a:pPr>
            <a:r>
              <a:rPr lang="en-GB" altLang="en-US" dirty="0" smtClean="0">
                <a:solidFill>
                  <a:srgbClr val="595959"/>
                </a:solidFill>
                <a:sym typeface="Arial" panose="020B0604020202020204" pitchFamily="34" charset="0"/>
              </a:rPr>
              <a:t>Let the audience watch the video once to just </a:t>
            </a:r>
            <a:r>
              <a:rPr lang="en-GB" altLang="en-US" u="sng" dirty="0" smtClean="0">
                <a:solidFill>
                  <a:srgbClr val="595959"/>
                </a:solidFill>
                <a:sym typeface="Arial" panose="020B0604020202020204" pitchFamily="34" charset="0"/>
              </a:rPr>
              <a:t>observe </a:t>
            </a:r>
            <a:r>
              <a:rPr lang="en-GB" altLang="en-US" dirty="0" smtClean="0">
                <a:solidFill>
                  <a:srgbClr val="595959"/>
                </a:solidFill>
                <a:sym typeface="Arial" panose="020B0604020202020204" pitchFamily="34" charset="0"/>
              </a:rPr>
              <a:t>safe and unsafe acts</a:t>
            </a:r>
          </a:p>
          <a:p>
            <a:pPr eaLnBrk="1" hangingPunct="1">
              <a:spcBef>
                <a:spcPct val="0"/>
              </a:spcBef>
              <a:defRPr/>
            </a:pPr>
            <a:endParaRPr lang="en-GB" altLang="en-US" dirty="0" smtClean="0">
              <a:solidFill>
                <a:srgbClr val="595959"/>
              </a:solidFill>
              <a:sym typeface="Arial" panose="020B0604020202020204" pitchFamily="34" charset="0"/>
            </a:endParaRPr>
          </a:p>
          <a:p>
            <a:pPr eaLnBrk="1" hangingPunct="1">
              <a:spcBef>
                <a:spcPct val="0"/>
              </a:spcBef>
              <a:defRPr/>
            </a:pPr>
            <a:r>
              <a:rPr lang="en-GB" altLang="en-US" dirty="0" smtClean="0">
                <a:solidFill>
                  <a:srgbClr val="595959"/>
                </a:solidFill>
                <a:sym typeface="Arial" panose="020B0604020202020204" pitchFamily="34" charset="0"/>
              </a:rPr>
              <a:t>Tell them you will play a reflection version of the video which highlights all the situations and you will discuss them one by one</a:t>
            </a:r>
            <a:endParaRPr lang="en-GB" altLang="en-US" sz="1400" dirty="0" smtClean="0">
              <a:solidFill>
                <a:srgbClr val="595959"/>
              </a:solidFill>
              <a:sym typeface="Arial" panose="020B0604020202020204" pitchFamily="34" charset="0"/>
            </a:endParaRP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BB73D88-D8D8-4C93-B990-B16313EFFC2B}" type="slidenum">
              <a:rPr lang="en-GB" altLang="en-US" smtClean="0">
                <a:latin typeface="Futura Medium" pitchFamily="2" charset="0"/>
              </a:rPr>
              <a:pPr/>
              <a:t>11</a:t>
            </a:fld>
            <a:endParaRPr lang="en-GB" altLang="en-US" smtClean="0">
              <a:latin typeface="Futura Medium" pitchFamily="2" charset="0"/>
            </a:endParaRPr>
          </a:p>
        </p:txBody>
      </p:sp>
    </p:spTree>
    <p:extLst>
      <p:ext uri="{BB962C8B-B14F-4D97-AF65-F5344CB8AC3E}">
        <p14:creationId xmlns:p14="http://schemas.microsoft.com/office/powerpoint/2010/main" val="2404010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solidFill>
                  <a:srgbClr val="595959"/>
                </a:solidFill>
                <a:sym typeface="Arial" panose="020B0604020202020204" pitchFamily="34" charset="0"/>
              </a:rPr>
              <a:t>Play the video a second time and ask them to </a:t>
            </a:r>
            <a:r>
              <a:rPr lang="en-GB" altLang="en-US" u="sng" smtClean="0">
                <a:solidFill>
                  <a:srgbClr val="595959"/>
                </a:solidFill>
                <a:sym typeface="Arial" panose="020B0604020202020204" pitchFamily="34" charset="0"/>
              </a:rPr>
              <a:t>take notes </a:t>
            </a:r>
            <a:r>
              <a:rPr lang="en-GB" altLang="en-US" smtClean="0">
                <a:solidFill>
                  <a:srgbClr val="595959"/>
                </a:solidFill>
                <a:sym typeface="Arial" panose="020B0604020202020204" pitchFamily="34" charset="0"/>
              </a:rPr>
              <a:t>about their observation</a:t>
            </a:r>
          </a:p>
          <a:p>
            <a:pPr eaLnBrk="1" hangingPunct="1">
              <a:spcBef>
                <a:spcPct val="0"/>
              </a:spcBef>
            </a:pPr>
            <a:r>
              <a:rPr lang="en-GB" altLang="en-US" smtClean="0">
                <a:solidFill>
                  <a:srgbClr val="595959"/>
                </a:solidFill>
                <a:sym typeface="Arial" panose="020B0604020202020204" pitchFamily="34" charset="0"/>
              </a:rPr>
              <a:t>(Consider to play it a third time if needed by the audience)</a:t>
            </a:r>
          </a:p>
          <a:p>
            <a:pPr eaLnBrk="1" hangingPunct="1">
              <a:spcBef>
                <a:spcPct val="0"/>
              </a:spcBef>
            </a:pPr>
            <a:endParaRPr lang="en-GB" altLang="en-US" smtClean="0">
              <a:solidFill>
                <a:srgbClr val="595959"/>
              </a:solidFill>
              <a:sym typeface="Arial" panose="020B0604020202020204" pitchFamily="34" charset="0"/>
            </a:endParaRPr>
          </a:p>
          <a:p>
            <a:pPr eaLnBrk="1" hangingPunct="1">
              <a:spcBef>
                <a:spcPct val="0"/>
              </a:spcBef>
            </a:pPr>
            <a:r>
              <a:rPr lang="en-GB" altLang="en-US" smtClean="0">
                <a:solidFill>
                  <a:srgbClr val="595959"/>
                </a:solidFill>
                <a:sym typeface="Arial" panose="020B0604020202020204" pitchFamily="34" charset="0"/>
              </a:rPr>
              <a:t>After the video was played (x-times), start a discussion with the group.</a:t>
            </a:r>
          </a:p>
          <a:p>
            <a:pPr eaLnBrk="1" hangingPunct="1">
              <a:spcBef>
                <a:spcPct val="0"/>
              </a:spcBef>
            </a:pPr>
            <a:r>
              <a:rPr lang="en-GB" altLang="en-US" smtClean="0">
                <a:solidFill>
                  <a:srgbClr val="595959"/>
                </a:solidFill>
                <a:sym typeface="Arial" panose="020B0604020202020204" pitchFamily="34" charset="0"/>
              </a:rPr>
              <a:t>What have they observed? Which compliant and non-compliant situations were discovered</a:t>
            </a:r>
          </a:p>
          <a:p>
            <a:pPr eaLnBrk="1" hangingPunct="1">
              <a:spcBef>
                <a:spcPct val="0"/>
              </a:spcBef>
            </a:pPr>
            <a:endParaRPr lang="en-GB" altLang="en-US" smtClean="0">
              <a:solidFill>
                <a:srgbClr val="595959"/>
              </a:solidFill>
              <a:sym typeface="Arial" panose="020B0604020202020204" pitchFamily="34" charset="0"/>
            </a:endParaRPr>
          </a:p>
          <a:p>
            <a:pPr eaLnBrk="1" hangingPunct="1">
              <a:spcBef>
                <a:spcPct val="0"/>
              </a:spcBef>
            </a:pPr>
            <a:r>
              <a:rPr lang="en-GB" altLang="en-US" smtClean="0">
                <a:solidFill>
                  <a:srgbClr val="595959"/>
                </a:solidFill>
                <a:sym typeface="Arial" panose="020B0604020202020204" pitchFamily="34" charset="0"/>
              </a:rPr>
              <a:t>Ask them to focus only on the Life Saving Rules, although they might identify other unsafe situations. If so, recognise them for their additional observation but make clear what is a Life Saving Rules and what is not</a:t>
            </a:r>
          </a:p>
          <a:p>
            <a:pPr eaLnBrk="1" hangingPunct="1">
              <a:spcBef>
                <a:spcPct val="0"/>
              </a:spcBef>
            </a:pPr>
            <a:endParaRPr lang="en-GB" altLang="en-US" smtClean="0">
              <a:solidFill>
                <a:srgbClr val="595959"/>
              </a:solidFill>
              <a:sym typeface="Arial" panose="020B0604020202020204" pitchFamily="34" charset="0"/>
            </a:endParaRPr>
          </a:p>
          <a:p>
            <a:pPr eaLnBrk="1" hangingPunct="1">
              <a:spcBef>
                <a:spcPct val="0"/>
              </a:spcBef>
            </a:pPr>
            <a:r>
              <a:rPr lang="en-GB" altLang="en-US" smtClean="0">
                <a:solidFill>
                  <a:srgbClr val="595959"/>
                </a:solidFill>
                <a:sym typeface="Arial" panose="020B0604020202020204" pitchFamily="34" charset="0"/>
              </a:rPr>
              <a:t>It is recommended to take notes of answers to reflect later if all situations have been identified.</a:t>
            </a:r>
          </a:p>
          <a:p>
            <a:pPr eaLnBrk="1" hangingPunct="1">
              <a:spcBef>
                <a:spcPct val="0"/>
              </a:spcBef>
            </a:pPr>
            <a:endParaRPr lang="en-GB" altLang="en-US" smtClean="0">
              <a:solidFill>
                <a:srgbClr val="595959"/>
              </a:solidFill>
              <a:sym typeface="Arial" panose="020B0604020202020204" pitchFamily="34" charset="0"/>
            </a:endParaRPr>
          </a:p>
          <a:p>
            <a:pPr eaLnBrk="1" hangingPunct="1">
              <a:spcBef>
                <a:spcPct val="0"/>
              </a:spcBef>
            </a:pPr>
            <a:r>
              <a:rPr lang="en-GB" altLang="en-US" smtClean="0">
                <a:solidFill>
                  <a:srgbClr val="595959"/>
                </a:solidFill>
                <a:sym typeface="Arial" panose="020B0604020202020204" pitchFamily="34" charset="0"/>
              </a:rPr>
              <a:t>Tell them you will play a reflection version of the video which highlights all the situations and you will discuss them one by one</a:t>
            </a:r>
            <a:endParaRPr lang="en-GB" altLang="en-US" sz="1400" smtClean="0">
              <a:solidFill>
                <a:srgbClr val="595959"/>
              </a:solidFill>
              <a:sym typeface="Arial" panose="020B0604020202020204" pitchFamily="34" charset="0"/>
            </a:endParaRPr>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1DE2978-2397-4E06-9EB0-21D79D44C8E1}" type="slidenum">
              <a:rPr lang="en-GB" altLang="en-US" smtClean="0">
                <a:latin typeface="Futura Medium" pitchFamily="2" charset="0"/>
              </a:rPr>
              <a:pPr/>
              <a:t>13</a:t>
            </a:fld>
            <a:endParaRPr lang="en-GB" altLang="en-US" smtClean="0">
              <a:latin typeface="Futura Medium" pitchFamily="2" charset="0"/>
            </a:endParaRPr>
          </a:p>
        </p:txBody>
      </p:sp>
    </p:spTree>
    <p:extLst>
      <p:ext uri="{BB962C8B-B14F-4D97-AF65-F5344CB8AC3E}">
        <p14:creationId xmlns:p14="http://schemas.microsoft.com/office/powerpoint/2010/main" val="2200657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r>
              <a:rPr lang="en-GB" b="1" dirty="0" smtClean="0">
                <a:solidFill>
                  <a:srgbClr val="595959"/>
                </a:solidFill>
                <a:sym typeface="Arial"/>
              </a:rPr>
              <a:t>Play the reflection video </a:t>
            </a:r>
            <a:r>
              <a:rPr lang="en-GB" dirty="0" smtClean="0">
                <a:solidFill>
                  <a:srgbClr val="595959"/>
                </a:solidFill>
                <a:sym typeface="Arial"/>
              </a:rPr>
              <a:t>(this time with the “solution” where all relevant acts are highlighted with a traffic light (red / green / amber) + the Life-Saving Rule symbol.</a:t>
            </a:r>
          </a:p>
          <a:p>
            <a:pPr eaLnBrk="1" fontAlgn="auto" hangingPunct="1">
              <a:spcBef>
                <a:spcPts val="0"/>
              </a:spcBef>
              <a:spcAft>
                <a:spcPts val="0"/>
              </a:spcAft>
              <a:defRPr/>
            </a:pPr>
            <a:endParaRPr lang="en-GB" dirty="0" smtClean="0">
              <a:solidFill>
                <a:srgbClr val="595959"/>
              </a:solidFill>
              <a:sym typeface="Arial"/>
            </a:endParaRPr>
          </a:p>
          <a:p>
            <a:pPr eaLnBrk="1" fontAlgn="auto" hangingPunct="1">
              <a:spcBef>
                <a:spcPts val="0"/>
              </a:spcBef>
              <a:spcAft>
                <a:spcPts val="0"/>
              </a:spcAft>
              <a:defRPr/>
            </a:pPr>
            <a:r>
              <a:rPr lang="en-GB" b="1" dirty="0" smtClean="0">
                <a:solidFill>
                  <a:srgbClr val="595959"/>
                </a:solidFill>
                <a:sym typeface="Arial"/>
              </a:rPr>
              <a:t>Green: </a:t>
            </a:r>
          </a:p>
          <a:p>
            <a:pPr marL="144000" indent="-144000" eaLnBrk="1" fontAlgn="auto" hangingPunct="1">
              <a:spcBef>
                <a:spcPts val="0"/>
              </a:spcBef>
              <a:spcAft>
                <a:spcPts val="0"/>
              </a:spcAft>
              <a:buClr>
                <a:srgbClr val="D42E12"/>
              </a:buClr>
              <a:buSzPct val="80000"/>
              <a:buFont typeface="Wingdings" pitchFamily="2" charset="2"/>
              <a:buChar char="n"/>
              <a:defRPr/>
            </a:pPr>
            <a:r>
              <a:rPr lang="en-GB" dirty="0" smtClean="0">
                <a:solidFill>
                  <a:srgbClr val="595959"/>
                </a:solidFill>
                <a:sym typeface="Arial"/>
              </a:rPr>
              <a:t>why is this situation compliant with the Life-Saving Rules, what is in place to keep the person safe?</a:t>
            </a:r>
          </a:p>
          <a:p>
            <a:pPr eaLnBrk="1" fontAlgn="auto" hangingPunct="1">
              <a:spcBef>
                <a:spcPts val="0"/>
              </a:spcBef>
              <a:spcAft>
                <a:spcPts val="0"/>
              </a:spcAft>
              <a:defRPr/>
            </a:pPr>
            <a:r>
              <a:rPr lang="en-GB" b="1" dirty="0" smtClean="0">
                <a:solidFill>
                  <a:srgbClr val="595959"/>
                </a:solidFill>
                <a:sym typeface="Arial"/>
              </a:rPr>
              <a:t>Red:</a:t>
            </a:r>
          </a:p>
          <a:p>
            <a:pPr marL="144000" indent="-144000" eaLnBrk="1" fontAlgn="auto" hangingPunct="1">
              <a:spcBef>
                <a:spcPts val="0"/>
              </a:spcBef>
              <a:spcAft>
                <a:spcPts val="0"/>
              </a:spcAft>
              <a:buClr>
                <a:srgbClr val="D42E12"/>
              </a:buClr>
              <a:buSzPct val="80000"/>
              <a:buFont typeface="Wingdings" pitchFamily="2" charset="2"/>
              <a:buChar char="n"/>
              <a:defRPr/>
            </a:pPr>
            <a:r>
              <a:rPr lang="en-GB" dirty="0" smtClean="0">
                <a:solidFill>
                  <a:srgbClr val="595959"/>
                </a:solidFill>
                <a:sym typeface="Arial"/>
              </a:rPr>
              <a:t>why is this situation non-compliant with the Life-Saving Rules, what has to change, what is wrong here?</a:t>
            </a:r>
          </a:p>
          <a:p>
            <a:pPr marL="144000" indent="-144000" eaLnBrk="1" fontAlgn="auto" hangingPunct="1">
              <a:spcBef>
                <a:spcPts val="0"/>
              </a:spcBef>
              <a:spcAft>
                <a:spcPts val="0"/>
              </a:spcAft>
              <a:buClr>
                <a:srgbClr val="D42E12"/>
              </a:buClr>
              <a:buSzPct val="80000"/>
              <a:buFont typeface="Wingdings" pitchFamily="2" charset="2"/>
              <a:buChar char="n"/>
              <a:defRPr/>
            </a:pPr>
            <a:r>
              <a:rPr lang="en-GB" dirty="0" smtClean="0">
                <a:solidFill>
                  <a:srgbClr val="595959"/>
                </a:solidFill>
                <a:sym typeface="Arial"/>
              </a:rPr>
              <a:t>if this goes wrong, what could happen to the worker? (….he could lose his/her life)</a:t>
            </a:r>
          </a:p>
          <a:p>
            <a:pPr eaLnBrk="1" fontAlgn="auto" hangingPunct="1">
              <a:spcBef>
                <a:spcPts val="0"/>
              </a:spcBef>
              <a:spcAft>
                <a:spcPts val="0"/>
              </a:spcAft>
              <a:defRPr/>
            </a:pPr>
            <a:r>
              <a:rPr lang="en-GB" b="1" dirty="0" smtClean="0">
                <a:solidFill>
                  <a:srgbClr val="595959"/>
                </a:solidFill>
                <a:sym typeface="Arial"/>
              </a:rPr>
              <a:t>Amber </a:t>
            </a:r>
            <a:r>
              <a:rPr lang="en-GB" dirty="0" smtClean="0">
                <a:solidFill>
                  <a:srgbClr val="595959"/>
                </a:solidFill>
                <a:sym typeface="Arial"/>
              </a:rPr>
              <a:t>(optional: not all videos have amber situations covered):</a:t>
            </a:r>
          </a:p>
          <a:p>
            <a:pPr marL="144000" indent="-144000" eaLnBrk="1" fontAlgn="auto" hangingPunct="1">
              <a:spcBef>
                <a:spcPts val="0"/>
              </a:spcBef>
              <a:spcAft>
                <a:spcPts val="0"/>
              </a:spcAft>
              <a:buClr>
                <a:srgbClr val="D42E12"/>
              </a:buClr>
              <a:buSzPct val="80000"/>
              <a:buFont typeface="Wingdings" pitchFamily="2" charset="2"/>
              <a:buChar char="n"/>
              <a:defRPr/>
            </a:pPr>
            <a:r>
              <a:rPr lang="en-GB" dirty="0" smtClean="0">
                <a:solidFill>
                  <a:srgbClr val="595959"/>
                </a:solidFill>
                <a:sym typeface="Arial"/>
              </a:rPr>
              <a:t>why this situation is highlighted amber and not red or green?</a:t>
            </a:r>
          </a:p>
          <a:p>
            <a:pPr marL="144000" indent="-144000" eaLnBrk="1" fontAlgn="auto" hangingPunct="1">
              <a:spcBef>
                <a:spcPts val="0"/>
              </a:spcBef>
              <a:spcAft>
                <a:spcPts val="0"/>
              </a:spcAft>
              <a:buClr>
                <a:srgbClr val="D42E12"/>
              </a:buClr>
              <a:buSzPct val="80000"/>
              <a:buFont typeface="Wingdings" pitchFamily="2" charset="2"/>
              <a:buChar char="n"/>
              <a:defRPr/>
            </a:pPr>
            <a:r>
              <a:rPr lang="en-GB" dirty="0" smtClean="0">
                <a:solidFill>
                  <a:srgbClr val="595959"/>
                </a:solidFill>
                <a:sym typeface="Arial"/>
              </a:rPr>
              <a:t>what does the person need to do now to make it compliant to the Life-Saving Rules and to ensure he/she is safe?</a:t>
            </a:r>
          </a:p>
          <a:p>
            <a:pPr eaLnBrk="1" fontAlgn="auto" hangingPunct="1">
              <a:spcBef>
                <a:spcPts val="0"/>
              </a:spcBef>
              <a:spcAft>
                <a:spcPts val="0"/>
              </a:spcAft>
              <a:defRPr/>
            </a:pPr>
            <a:endParaRPr lang="en-GB" dirty="0" smtClean="0">
              <a:solidFill>
                <a:srgbClr val="595959"/>
              </a:solidFill>
              <a:sym typeface="Arial"/>
            </a:endParaRPr>
          </a:p>
          <a:p>
            <a:pPr eaLnBrk="1" fontAlgn="auto" hangingPunct="1">
              <a:spcBef>
                <a:spcPts val="0"/>
              </a:spcBef>
              <a:spcAft>
                <a:spcPts val="0"/>
              </a:spcAft>
              <a:defRPr/>
            </a:pPr>
            <a:r>
              <a:rPr lang="en-GB" dirty="0" smtClean="0">
                <a:solidFill>
                  <a:srgbClr val="595959"/>
                </a:solidFill>
                <a:sym typeface="Arial"/>
              </a:rPr>
              <a:t>Recognise the audience for active contribution and good discussion. Reinforce the message that our commitment to the Rules will keep us safe!</a:t>
            </a:r>
          </a:p>
          <a:p>
            <a:pPr eaLnBrk="1" fontAlgn="auto" hangingPunct="1">
              <a:spcBef>
                <a:spcPts val="0"/>
              </a:spcBef>
              <a:spcAft>
                <a:spcPts val="0"/>
              </a:spcAft>
              <a:defRPr/>
            </a:pPr>
            <a:endParaRPr lang="en-GB" dirty="0" smtClean="0">
              <a:solidFill>
                <a:srgbClr val="595959"/>
              </a:solidFill>
              <a:sym typeface="Arial"/>
            </a:endParaRP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EE0CFC6-C366-4862-B5AB-7113E13D4E18}" type="slidenum">
              <a:rPr lang="en-GB" altLang="en-US" smtClean="0">
                <a:latin typeface="Futura Medium" pitchFamily="2" charset="0"/>
              </a:rPr>
              <a:pPr/>
              <a:t>15</a:t>
            </a:fld>
            <a:endParaRPr lang="en-GB" altLang="en-US" smtClean="0">
              <a:latin typeface="Futura Medium" pitchFamily="2" charset="0"/>
            </a:endParaRPr>
          </a:p>
        </p:txBody>
      </p:sp>
    </p:spTree>
    <p:extLst>
      <p:ext uri="{BB962C8B-B14F-4D97-AF65-F5344CB8AC3E}">
        <p14:creationId xmlns:p14="http://schemas.microsoft.com/office/powerpoint/2010/main" val="1539343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GB" b="1" dirty="0" smtClean="0">
                <a:solidFill>
                  <a:srgbClr val="595959"/>
                </a:solidFill>
                <a:sym typeface="Arial"/>
              </a:rPr>
              <a:t>Have another discussion and take notes of the answers you receive on a flipchart (or alternative):</a:t>
            </a:r>
          </a:p>
          <a:p>
            <a:pPr eaLnBrk="1" fontAlgn="auto" hangingPunct="1">
              <a:spcBef>
                <a:spcPts val="0"/>
              </a:spcBef>
              <a:spcAft>
                <a:spcPts val="0"/>
              </a:spcAft>
              <a:defRPr/>
            </a:pPr>
            <a:r>
              <a:rPr lang="en-US" dirty="0" smtClean="0">
                <a:solidFill>
                  <a:srgbClr val="595959"/>
                </a:solidFill>
                <a:sym typeface="Arial"/>
              </a:rPr>
              <a:t>Choose which questions are most relevant for your team, or if running a longer session all questions can be covered in order.</a:t>
            </a:r>
            <a:endParaRPr lang="en-GB" dirty="0" smtClean="0">
              <a:solidFill>
                <a:srgbClr val="595959"/>
              </a:solidFill>
              <a:sym typeface="Arial"/>
            </a:endParaRPr>
          </a:p>
          <a:p>
            <a:pPr eaLnBrk="1" fontAlgn="auto" hangingPunct="1">
              <a:spcBef>
                <a:spcPts val="0"/>
              </a:spcBef>
              <a:spcAft>
                <a:spcPts val="0"/>
              </a:spcAft>
              <a:defRPr/>
            </a:pPr>
            <a:endParaRPr lang="en-GB" dirty="0" smtClean="0">
              <a:solidFill>
                <a:srgbClr val="595959"/>
              </a:solidFill>
              <a:sym typeface="Arial"/>
            </a:endParaRPr>
          </a:p>
          <a:p>
            <a:pPr marL="144000" indent="-144000" eaLnBrk="1" fontAlgn="auto" hangingPunct="1">
              <a:spcBef>
                <a:spcPts val="0"/>
              </a:spcBef>
              <a:spcAft>
                <a:spcPts val="0"/>
              </a:spcAft>
              <a:buClr>
                <a:srgbClr val="D42E12"/>
              </a:buClr>
              <a:buSzPct val="80000"/>
              <a:buFont typeface="Wingdings" pitchFamily="2" charset="2"/>
              <a:buChar char="n"/>
              <a:defRPr/>
            </a:pPr>
            <a:r>
              <a:rPr lang="en-GB" dirty="0" smtClean="0">
                <a:solidFill>
                  <a:srgbClr val="595959"/>
                </a:solidFill>
                <a:sym typeface="Arial"/>
              </a:rPr>
              <a:t>Which rules are especially relevant in your specific workplace?</a:t>
            </a:r>
          </a:p>
          <a:p>
            <a:pPr marL="144000" indent="-144000" eaLnBrk="1" fontAlgn="auto" hangingPunct="1">
              <a:spcBef>
                <a:spcPts val="0"/>
              </a:spcBef>
              <a:spcAft>
                <a:spcPts val="0"/>
              </a:spcAft>
              <a:buClr>
                <a:srgbClr val="D42E12"/>
              </a:buClr>
              <a:buSzPct val="80000"/>
              <a:buFont typeface="Wingdings" pitchFamily="2" charset="2"/>
              <a:buChar char="n"/>
              <a:defRPr/>
            </a:pPr>
            <a:r>
              <a:rPr lang="en-GB" dirty="0" smtClean="0">
                <a:latin typeface="Futura Medium"/>
              </a:rPr>
              <a:t>What could be the consequences if that Rule was broken? </a:t>
            </a:r>
            <a:endParaRPr lang="en-GB" dirty="0" smtClean="0">
              <a:solidFill>
                <a:srgbClr val="595959"/>
              </a:solidFill>
              <a:sym typeface="Arial"/>
            </a:endParaRPr>
          </a:p>
          <a:p>
            <a:pPr marL="144000" indent="-144000" eaLnBrk="1" fontAlgn="auto" hangingPunct="1">
              <a:spcBef>
                <a:spcPts val="0"/>
              </a:spcBef>
              <a:spcAft>
                <a:spcPts val="0"/>
              </a:spcAft>
              <a:buClr>
                <a:srgbClr val="D42E12"/>
              </a:buClr>
              <a:buSzPct val="80000"/>
              <a:buFont typeface="Wingdings" pitchFamily="2" charset="2"/>
              <a:buChar char="n"/>
              <a:defRPr/>
            </a:pPr>
            <a:r>
              <a:rPr lang="en-GB" dirty="0" smtClean="0">
                <a:solidFill>
                  <a:srgbClr val="595959"/>
                </a:solidFill>
                <a:sym typeface="Arial"/>
              </a:rPr>
              <a:t>How does following the Rules keep us safe?</a:t>
            </a:r>
          </a:p>
          <a:p>
            <a:pPr marL="144000" indent="-144000" eaLnBrk="1" fontAlgn="auto" hangingPunct="1">
              <a:spcBef>
                <a:spcPts val="0"/>
              </a:spcBef>
              <a:spcAft>
                <a:spcPts val="0"/>
              </a:spcAft>
              <a:buClr>
                <a:srgbClr val="D42E12"/>
              </a:buClr>
              <a:buSzPct val="80000"/>
              <a:buFont typeface="Wingdings" pitchFamily="2" charset="2"/>
              <a:buChar char="n"/>
              <a:defRPr/>
            </a:pPr>
            <a:r>
              <a:rPr lang="en-GB" dirty="0" smtClean="0">
                <a:solidFill>
                  <a:srgbClr val="595959"/>
                </a:solidFill>
                <a:sym typeface="Arial"/>
              </a:rPr>
              <a:t>How can we help each other follow the rules?</a:t>
            </a:r>
          </a:p>
          <a:p>
            <a:pPr marL="288000" lvl="1" indent="-144000" eaLnBrk="1" fontAlgn="auto" hangingPunct="1">
              <a:spcBef>
                <a:spcPts val="0"/>
              </a:spcBef>
              <a:spcAft>
                <a:spcPts val="0"/>
              </a:spcAft>
              <a:buClr>
                <a:srgbClr val="D42E12"/>
              </a:buClr>
              <a:buSzPct val="80000"/>
              <a:buFont typeface="Wingdings" pitchFamily="2" charset="2"/>
              <a:buChar char="n"/>
              <a:defRPr/>
            </a:pPr>
            <a:r>
              <a:rPr lang="en-GB" dirty="0" smtClean="0">
                <a:solidFill>
                  <a:srgbClr val="595959"/>
                </a:solidFill>
                <a:sym typeface="Arial"/>
              </a:rPr>
              <a:t>How do we set clear expectations on the Life-Saving Rules? </a:t>
            </a:r>
          </a:p>
          <a:p>
            <a:pPr marL="288000" lvl="1" indent="-144000" eaLnBrk="1" fontAlgn="auto" hangingPunct="1">
              <a:spcBef>
                <a:spcPts val="0"/>
              </a:spcBef>
              <a:spcAft>
                <a:spcPts val="0"/>
              </a:spcAft>
              <a:buClr>
                <a:srgbClr val="D42E12"/>
              </a:buClr>
              <a:buSzPct val="80000"/>
              <a:buFont typeface="Wingdings" pitchFamily="2" charset="2"/>
              <a:buChar char="n"/>
              <a:defRPr/>
            </a:pPr>
            <a:r>
              <a:rPr lang="en-GB" dirty="0" smtClean="0">
                <a:solidFill>
                  <a:srgbClr val="595959"/>
                </a:solidFill>
                <a:sym typeface="Arial"/>
              </a:rPr>
              <a:t>How do we help new people?</a:t>
            </a:r>
          </a:p>
          <a:p>
            <a:pPr marL="288000" lvl="1" indent="-144000" eaLnBrk="1" fontAlgn="auto" hangingPunct="1">
              <a:spcBef>
                <a:spcPts val="0"/>
              </a:spcBef>
              <a:spcAft>
                <a:spcPts val="0"/>
              </a:spcAft>
              <a:buClr>
                <a:srgbClr val="D42E12"/>
              </a:buClr>
              <a:buSzPct val="80000"/>
              <a:buFont typeface="Wingdings" pitchFamily="2" charset="2"/>
              <a:buNone/>
              <a:defRPr/>
            </a:pPr>
            <a:endParaRPr lang="en-US" dirty="0" smtClean="0">
              <a:solidFill>
                <a:srgbClr val="595959"/>
              </a:solidFill>
              <a:sym typeface="Arial"/>
            </a:endParaRPr>
          </a:p>
          <a:p>
            <a:pPr marL="288000" lvl="1" indent="-144000" eaLnBrk="1" fontAlgn="auto" hangingPunct="1">
              <a:spcBef>
                <a:spcPts val="0"/>
              </a:spcBef>
              <a:spcAft>
                <a:spcPts val="0"/>
              </a:spcAft>
              <a:buClr>
                <a:srgbClr val="D42E12"/>
              </a:buClr>
              <a:buSzPct val="80000"/>
              <a:buFont typeface="Wingdings" pitchFamily="2" charset="2"/>
              <a:buNone/>
              <a:defRPr/>
            </a:pPr>
            <a:r>
              <a:rPr lang="en-US" b="1" dirty="0" smtClean="0">
                <a:solidFill>
                  <a:srgbClr val="595959"/>
                </a:solidFill>
                <a:latin typeface="Futura Medium" pitchFamily="2" charset="0"/>
                <a:sym typeface="Arial"/>
              </a:rPr>
              <a:t>OPTIONAL: For a deeper discussion ask participants </a:t>
            </a:r>
            <a:r>
              <a:rPr lang="en-GB" b="1" dirty="0" smtClean="0">
                <a:solidFill>
                  <a:srgbClr val="595959"/>
                </a:solidFill>
                <a:latin typeface="Futura Medium" pitchFamily="2" charset="0"/>
                <a:sym typeface="Arial"/>
              </a:rPr>
              <a:t>to actually imagine and articulate how someone could get hurt or how someone is kept safe. </a:t>
            </a:r>
          </a:p>
          <a:p>
            <a:pPr eaLnBrk="1" fontAlgn="auto" hangingPunct="1">
              <a:spcBef>
                <a:spcPts val="0"/>
              </a:spcBef>
              <a:spcAft>
                <a:spcPts val="0"/>
              </a:spcAft>
              <a:defRPr/>
            </a:pPr>
            <a:endParaRPr lang="en-GB" dirty="0" smtClean="0">
              <a:solidFill>
                <a:srgbClr val="595959"/>
              </a:solidFill>
              <a:sym typeface="Arial"/>
            </a:endParaRPr>
          </a:p>
          <a:p>
            <a:pPr eaLnBrk="1" fontAlgn="auto" hangingPunct="1">
              <a:spcBef>
                <a:spcPts val="0"/>
              </a:spcBef>
              <a:spcAft>
                <a:spcPts val="0"/>
              </a:spcAft>
              <a:defRPr/>
            </a:pPr>
            <a:endParaRPr lang="en-GB" dirty="0">
              <a:solidFill>
                <a:srgbClr val="595959"/>
              </a:solidFill>
              <a:sym typeface="Arial"/>
            </a:endParaRP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DA2FB9D-3245-44CE-B341-C4E1260742C0}" type="slidenum">
              <a:rPr lang="en-GB" altLang="en-US" smtClean="0">
                <a:latin typeface="Futura Medium" pitchFamily="2" charset="0"/>
              </a:rPr>
              <a:pPr/>
              <a:t>17</a:t>
            </a:fld>
            <a:endParaRPr lang="en-GB" altLang="en-US" smtClean="0">
              <a:latin typeface="Futura Medium" pitchFamily="2" charset="0"/>
            </a:endParaRPr>
          </a:p>
        </p:txBody>
      </p:sp>
    </p:spTree>
    <p:extLst>
      <p:ext uri="{BB962C8B-B14F-4D97-AF65-F5344CB8AC3E}">
        <p14:creationId xmlns:p14="http://schemas.microsoft.com/office/powerpoint/2010/main" val="2794531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6714160-B53B-45D8-812F-89068AFEEDFE}" type="slidenum">
              <a:rPr lang="en-GB" altLang="en-US" smtClean="0">
                <a:latin typeface="Futura Medium" pitchFamily="2" charset="0"/>
              </a:rPr>
              <a:pPr/>
              <a:t>18</a:t>
            </a:fld>
            <a:endParaRPr lang="en-GB" altLang="en-US" smtClean="0">
              <a:latin typeface="Futura Medium" pitchFamily="2" charset="0"/>
            </a:endParaRPr>
          </a:p>
        </p:txBody>
      </p:sp>
    </p:spTree>
    <p:extLst>
      <p:ext uri="{BB962C8B-B14F-4D97-AF65-F5344CB8AC3E}">
        <p14:creationId xmlns:p14="http://schemas.microsoft.com/office/powerpoint/2010/main" val="4185659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AEA9DB5-6CAD-4CAA-8FDB-4E1121DE17B0}" type="slidenum">
              <a:rPr lang="en-GB" altLang="en-US" smtClean="0">
                <a:latin typeface="Futura Medium" pitchFamily="2" charset="0"/>
              </a:rPr>
              <a:pPr/>
              <a:t>19</a:t>
            </a:fld>
            <a:endParaRPr lang="en-GB" altLang="en-US" smtClean="0">
              <a:latin typeface="Futura Medium" pitchFamily="2" charset="0"/>
            </a:endParaRPr>
          </a:p>
        </p:txBody>
      </p:sp>
    </p:spTree>
    <p:extLst>
      <p:ext uri="{BB962C8B-B14F-4D97-AF65-F5344CB8AC3E}">
        <p14:creationId xmlns:p14="http://schemas.microsoft.com/office/powerpoint/2010/main" val="938993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solidFill>
                  <a:srgbClr val="595959"/>
                </a:solidFill>
                <a:sym typeface="Arial" panose="020B0604020202020204" pitchFamily="34" charset="0"/>
              </a:rPr>
              <a:t>You can use this slide to summarize again on the importance of the Rules</a:t>
            </a:r>
          </a:p>
          <a:p>
            <a:pPr eaLnBrk="1" hangingPunct="1">
              <a:spcBef>
                <a:spcPct val="0"/>
              </a:spcBef>
            </a:pPr>
            <a:r>
              <a:rPr lang="en-GB" altLang="en-US" smtClean="0">
                <a:solidFill>
                  <a:srgbClr val="595959"/>
                </a:solidFill>
                <a:sym typeface="Arial" panose="020B0604020202020204" pitchFamily="34" charset="0"/>
              </a:rPr>
              <a:t>Make clear that the Rules are here to save peoples life</a:t>
            </a:r>
          </a:p>
          <a:p>
            <a:pPr eaLnBrk="1" hangingPunct="1">
              <a:spcBef>
                <a:spcPct val="0"/>
              </a:spcBef>
            </a:pPr>
            <a:endParaRPr lang="en-GB" altLang="en-US" smtClean="0">
              <a:solidFill>
                <a:srgbClr val="595959"/>
              </a:solidFill>
              <a:sym typeface="Arial" panose="020B0604020202020204" pitchFamily="34" charset="0"/>
            </a:endParaRPr>
          </a:p>
          <a:p>
            <a:pPr eaLnBrk="1" hangingPunct="1">
              <a:spcBef>
                <a:spcPct val="0"/>
              </a:spcBef>
            </a:pPr>
            <a:r>
              <a:rPr lang="en-GB" altLang="en-US" smtClean="0">
                <a:solidFill>
                  <a:srgbClr val="595959"/>
                </a:solidFill>
                <a:sym typeface="Arial" panose="020B0604020202020204" pitchFamily="34" charset="0"/>
              </a:rPr>
              <a:t>Our own lives and these of others around us</a:t>
            </a:r>
          </a:p>
          <a:p>
            <a:pPr eaLnBrk="1" hangingPunct="1">
              <a:spcBef>
                <a:spcPct val="0"/>
              </a:spcBef>
            </a:pPr>
            <a:endParaRPr lang="en-GB" altLang="en-US" smtClean="0">
              <a:solidFill>
                <a:srgbClr val="595959"/>
              </a:solidFill>
              <a:sym typeface="Arial" panose="020B0604020202020204" pitchFamily="34" charset="0"/>
            </a:endParaRPr>
          </a:p>
          <a:p>
            <a:pPr eaLnBrk="1" hangingPunct="1">
              <a:spcBef>
                <a:spcPct val="0"/>
              </a:spcBef>
            </a:pPr>
            <a:r>
              <a:rPr lang="en-GB" altLang="en-US" smtClean="0">
                <a:solidFill>
                  <a:srgbClr val="595959"/>
                </a:solidFill>
                <a:sym typeface="Arial" panose="020B0604020202020204" pitchFamily="34" charset="0"/>
              </a:rPr>
              <a:t>We need to help each other understanding and following the rules without exception</a:t>
            </a:r>
          </a:p>
          <a:p>
            <a:pPr eaLnBrk="1" hangingPunct="1">
              <a:spcBef>
                <a:spcPct val="0"/>
              </a:spcBef>
            </a:pPr>
            <a:endParaRPr lang="en-GB" altLang="en-US" smtClean="0">
              <a:solidFill>
                <a:srgbClr val="595959"/>
              </a:solidFill>
              <a:sym typeface="Arial" panose="020B0604020202020204" pitchFamily="34" charset="0"/>
            </a:endParaRPr>
          </a:p>
          <a:p>
            <a:r>
              <a:rPr lang="en-GB" altLang="en-US" smtClean="0">
                <a:solidFill>
                  <a:srgbClr val="595959"/>
                </a:solidFill>
                <a:sym typeface="Arial" panose="020B0604020202020204" pitchFamily="34" charset="0"/>
              </a:rPr>
              <a:t>Let´s work together to establish a culture of commitment</a:t>
            </a:r>
          </a:p>
          <a:p>
            <a:pPr eaLnBrk="1" hangingPunct="1">
              <a:spcBef>
                <a:spcPct val="0"/>
              </a:spcBef>
            </a:pPr>
            <a:endParaRPr lang="en-GB" altLang="en-US" smtClean="0">
              <a:solidFill>
                <a:srgbClr val="595959"/>
              </a:solidFill>
              <a:sym typeface="Arial" panose="020B0604020202020204" pitchFamily="34" charset="0"/>
            </a:endParaRPr>
          </a:p>
          <a:p>
            <a:pPr eaLnBrk="1" hangingPunct="1">
              <a:spcBef>
                <a:spcPct val="0"/>
              </a:spcBef>
            </a:pPr>
            <a:endParaRPr lang="en-GB" altLang="en-US" smtClean="0">
              <a:solidFill>
                <a:srgbClr val="595959"/>
              </a:solidFill>
              <a:sym typeface="Arial" panose="020B0604020202020204" pitchFamily="34" charset="0"/>
            </a:endParaRPr>
          </a:p>
          <a:p>
            <a:pPr eaLnBrk="1" hangingPunct="1">
              <a:spcBef>
                <a:spcPct val="0"/>
              </a:spcBef>
            </a:pPr>
            <a:r>
              <a:rPr lang="en-GB" altLang="en-US" smtClean="0">
                <a:solidFill>
                  <a:srgbClr val="595959"/>
                </a:solidFill>
                <a:sym typeface="Arial" panose="020B0604020202020204" pitchFamily="34" charset="0"/>
              </a:rPr>
              <a:t>You can use the slides provided, but also include examples of local incidents, or Rule breaches, or lives saved by complying with the Rules.</a:t>
            </a:r>
          </a:p>
          <a:p>
            <a:pPr eaLnBrk="1" hangingPunct="1">
              <a:spcBef>
                <a:spcPct val="0"/>
              </a:spcBef>
            </a:pPr>
            <a:r>
              <a:rPr lang="en-GB" altLang="en-US" smtClean="0">
                <a:solidFill>
                  <a:srgbClr val="595959"/>
                </a:solidFill>
                <a:sym typeface="Arial" panose="020B0604020202020204" pitchFamily="34" charset="0"/>
              </a:rPr>
              <a:t>If you have any local examples / pictures, feel free to add these</a:t>
            </a:r>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24D5B98-2BED-47D0-8A7A-DC0EA8795B41}" type="slidenum">
              <a:rPr lang="en-GB" altLang="en-US" smtClean="0">
                <a:latin typeface="Futura Medium" pitchFamily="2" charset="0"/>
              </a:rPr>
              <a:pPr/>
              <a:t>20</a:t>
            </a:fld>
            <a:endParaRPr lang="en-GB" altLang="en-US" smtClean="0">
              <a:latin typeface="Futura Medium" pitchFamily="2" charset="0"/>
            </a:endParaRPr>
          </a:p>
        </p:txBody>
      </p:sp>
    </p:spTree>
    <p:extLst>
      <p:ext uri="{BB962C8B-B14F-4D97-AF65-F5344CB8AC3E}">
        <p14:creationId xmlns:p14="http://schemas.microsoft.com/office/powerpoint/2010/main" val="3994632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936DC44-D59B-4756-AD3A-04B40070E049}" type="slidenum">
              <a:rPr lang="en-GB" altLang="en-US" smtClean="0">
                <a:latin typeface="Futura Medium" pitchFamily="2" charset="0"/>
              </a:rPr>
              <a:pPr/>
              <a:t>21</a:t>
            </a:fld>
            <a:endParaRPr lang="en-GB" altLang="en-US" smtClean="0">
              <a:latin typeface="Futura Medium" pitchFamily="2" charset="0"/>
            </a:endParaRPr>
          </a:p>
        </p:txBody>
      </p:sp>
    </p:spTree>
    <p:extLst>
      <p:ext uri="{BB962C8B-B14F-4D97-AF65-F5344CB8AC3E}">
        <p14:creationId xmlns:p14="http://schemas.microsoft.com/office/powerpoint/2010/main" val="3022576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xfrm>
            <a:off x="679450" y="4714875"/>
            <a:ext cx="5438775" cy="487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b="1" smtClean="0"/>
              <a:t>Intent: </a:t>
            </a:r>
            <a:r>
              <a:rPr lang="en-GB" altLang="en-US" smtClean="0"/>
              <a:t>Make it personal; What would it mean to individuals; </a:t>
            </a:r>
            <a:endParaRPr lang="en-US" altLang="en-US" smtClean="0"/>
          </a:p>
          <a:p>
            <a:pPr eaLnBrk="1" hangingPunct="1">
              <a:spcBef>
                <a:spcPct val="0"/>
              </a:spcBef>
            </a:pPr>
            <a:r>
              <a:rPr lang="en-GB" altLang="en-US" smtClean="0"/>
              <a:t>We want </a:t>
            </a:r>
            <a:r>
              <a:rPr lang="en-GB" altLang="en-US" u="sng" smtClean="0"/>
              <a:t>positive consequences </a:t>
            </a:r>
            <a:r>
              <a:rPr lang="en-GB" altLang="en-US" smtClean="0"/>
              <a:t>for following the Life-Saving Rules; </a:t>
            </a:r>
            <a:endParaRPr lang="en-US" altLang="en-US" smtClean="0"/>
          </a:p>
          <a:p>
            <a:pPr eaLnBrk="1" hangingPunct="1">
              <a:spcBef>
                <a:spcPct val="0"/>
              </a:spcBef>
            </a:pPr>
            <a:r>
              <a:rPr lang="en-GB" altLang="en-US" b="1" smtClean="0"/>
              <a:t> </a:t>
            </a:r>
            <a:endParaRPr lang="en-US" altLang="en-US" smtClean="0"/>
          </a:p>
          <a:p>
            <a:pPr eaLnBrk="1" hangingPunct="1">
              <a:spcBef>
                <a:spcPct val="0"/>
              </a:spcBef>
            </a:pPr>
            <a:r>
              <a:rPr lang="en-GB" altLang="en-US" smtClean="0"/>
              <a:t>However the focus must be on </a:t>
            </a:r>
            <a:r>
              <a:rPr lang="en-GB" altLang="en-US" u="sng" smtClean="0"/>
              <a:t>Saving Lives</a:t>
            </a:r>
            <a:r>
              <a:rPr lang="en-GB" altLang="en-US" smtClean="0"/>
              <a:t>. </a:t>
            </a:r>
          </a:p>
          <a:p>
            <a:pPr eaLnBrk="1" hangingPunct="1">
              <a:spcBef>
                <a:spcPct val="0"/>
              </a:spcBef>
            </a:pPr>
            <a:r>
              <a:rPr lang="en-GB" altLang="en-US" b="1" smtClean="0"/>
              <a:t> </a:t>
            </a:r>
            <a:endParaRPr lang="en-US" altLang="en-US" smtClean="0"/>
          </a:p>
          <a:p>
            <a:pPr eaLnBrk="1" hangingPunct="1">
              <a:spcBef>
                <a:spcPct val="0"/>
              </a:spcBef>
            </a:pPr>
            <a:r>
              <a:rPr lang="en-GB" altLang="en-US" b="1" smtClean="0"/>
              <a:t>Question:</a:t>
            </a:r>
            <a:r>
              <a:rPr lang="en-GB" altLang="en-US" smtClean="0"/>
              <a:t> What could be the consequences be if we follow the Life-Saving rules?</a:t>
            </a:r>
            <a:endParaRPr lang="en-US" altLang="en-US" smtClean="0"/>
          </a:p>
          <a:p>
            <a:pPr eaLnBrk="1" hangingPunct="1">
              <a:spcBef>
                <a:spcPct val="0"/>
              </a:spcBef>
            </a:pPr>
            <a:r>
              <a:rPr lang="en-GB" altLang="en-US" smtClean="0"/>
              <a:t>Agree to all positive answers</a:t>
            </a:r>
            <a:endParaRPr lang="en-US" altLang="en-US" smtClean="0"/>
          </a:p>
          <a:p>
            <a:pPr eaLnBrk="1" hangingPunct="1">
              <a:spcBef>
                <a:spcPct val="0"/>
              </a:spcBef>
            </a:pPr>
            <a:r>
              <a:rPr lang="en-GB" altLang="en-US" b="1" smtClean="0"/>
              <a:t> </a:t>
            </a:r>
            <a:endParaRPr lang="en-US" altLang="en-US" smtClean="0"/>
          </a:p>
          <a:p>
            <a:pPr eaLnBrk="1" hangingPunct="1">
              <a:spcBef>
                <a:spcPct val="0"/>
              </a:spcBef>
            </a:pPr>
            <a:r>
              <a:rPr lang="en-GB" altLang="en-US" b="1" smtClean="0"/>
              <a:t>Question: </a:t>
            </a:r>
            <a:r>
              <a:rPr lang="en-GB" altLang="en-US" smtClean="0"/>
              <a:t>What could the consequences be if we do not follow the Life-Saving rules?</a:t>
            </a:r>
            <a:endParaRPr lang="en-US" altLang="en-US" smtClean="0"/>
          </a:p>
          <a:p>
            <a:pPr eaLnBrk="1" hangingPunct="1">
              <a:spcBef>
                <a:spcPct val="0"/>
              </a:spcBef>
            </a:pPr>
            <a:r>
              <a:rPr lang="en-GB" altLang="en-US" i="1" smtClean="0">
                <a:solidFill>
                  <a:srgbClr val="FF0000"/>
                </a:solidFill>
              </a:rPr>
              <a:t>The worst consequences are that someone loses his or her life! </a:t>
            </a:r>
            <a:endParaRPr lang="en-US" altLang="en-US" i="1" smtClean="0">
              <a:solidFill>
                <a:srgbClr val="FF0000"/>
              </a:solidFill>
            </a:endParaRPr>
          </a:p>
          <a:p>
            <a:pPr eaLnBrk="1" hangingPunct="1">
              <a:spcBef>
                <a:spcPct val="0"/>
              </a:spcBef>
            </a:pPr>
            <a:r>
              <a:rPr lang="en-GB" altLang="en-US" smtClean="0"/>
              <a:t>Consider a real story on what the impact was on the environment of someone who died at work (family, friends, supervisor, colleagues).</a:t>
            </a:r>
          </a:p>
          <a:p>
            <a:pPr eaLnBrk="1" hangingPunct="1">
              <a:spcBef>
                <a:spcPct val="0"/>
              </a:spcBef>
            </a:pPr>
            <a:endParaRPr lang="en-GB" altLang="en-US"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6E71630-9E25-420F-91F7-4B92BB7E8A4C}" type="slidenum">
              <a:rPr lang="en-GB" altLang="en-US" smtClean="0">
                <a:latin typeface="Futura Medium" pitchFamily="2" charset="0"/>
              </a:rPr>
              <a:pPr/>
              <a:t>22</a:t>
            </a:fld>
            <a:endParaRPr lang="en-GB" altLang="en-US" smtClean="0">
              <a:latin typeface="Futura Medium" pitchFamily="2" charset="0"/>
            </a:endParaRPr>
          </a:p>
        </p:txBody>
      </p:sp>
    </p:spTree>
    <p:extLst>
      <p:ext uri="{BB962C8B-B14F-4D97-AF65-F5344CB8AC3E}">
        <p14:creationId xmlns:p14="http://schemas.microsoft.com/office/powerpoint/2010/main" val="2499403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56D74E3-B87C-4B04-9E38-AE8A3C523583}" type="slidenum">
              <a:rPr lang="en-GB" altLang="en-US" smtClean="0">
                <a:latin typeface="Futura Medium" pitchFamily="2" charset="0"/>
              </a:rPr>
              <a:pPr/>
              <a:t>2</a:t>
            </a:fld>
            <a:endParaRPr lang="en-GB" altLang="en-US" smtClean="0">
              <a:latin typeface="Futura Medium" pitchFamily="2" charset="0"/>
            </a:endParaRPr>
          </a:p>
        </p:txBody>
      </p:sp>
    </p:spTree>
    <p:extLst>
      <p:ext uri="{BB962C8B-B14F-4D97-AF65-F5344CB8AC3E}">
        <p14:creationId xmlns:p14="http://schemas.microsoft.com/office/powerpoint/2010/main" val="1210215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a:p>
            <a:pPr eaLnBrk="1" hangingPunct="1">
              <a:spcBef>
                <a:spcPct val="0"/>
              </a:spcBef>
            </a:pPr>
            <a:r>
              <a:rPr lang="en-GB" altLang="en-US" b="1" u="sng" smtClean="0"/>
              <a:t>Check how your Company applies disciplinary action before facilitating this session</a:t>
            </a:r>
          </a:p>
          <a:p>
            <a:pPr eaLnBrk="1" hangingPunct="1">
              <a:spcBef>
                <a:spcPct val="0"/>
              </a:spcBef>
            </a:pPr>
            <a:endParaRPr lang="en-GB" altLang="en-US" b="1" u="sng" smtClean="0"/>
          </a:p>
          <a:p>
            <a:pPr eaLnBrk="1" hangingPunct="1">
              <a:spcBef>
                <a:spcPct val="0"/>
              </a:spcBef>
            </a:pPr>
            <a:r>
              <a:rPr lang="en-GB" altLang="en-US" smtClean="0"/>
              <a:t>There is no change to the consequence management. Consistent “consequence management” is part of what has enabled Saving Lives so far and it remains necessary to reinforce the importance of compliance with the Life-Saving Rules. </a:t>
            </a:r>
          </a:p>
          <a:p>
            <a:pPr eaLnBrk="1" hangingPunct="1">
              <a:spcBef>
                <a:spcPct val="0"/>
              </a:spcBef>
            </a:pPr>
            <a:endParaRPr lang="en-GB" altLang="en-US" smtClean="0"/>
          </a:p>
          <a:p>
            <a:pPr eaLnBrk="1" hangingPunct="1">
              <a:spcBef>
                <a:spcPct val="0"/>
              </a:spcBef>
            </a:pPr>
            <a:r>
              <a:rPr lang="en-US" altLang="en-US" smtClean="0"/>
              <a:t>If the employee is aware of the rule or required procedure through training, experience or communication, and did not comply with that rule or procedure, the maximum appropriate disciplinary action (in accordance with local law) will be applied. In addition, if a supervisor tolerates the conditions for rule breaking e.g. if an employee is not fully aware, or equipped to comply, or fails to follow through if a Rule is broken, maximum appropriate disciplinary action (in accordance with local law) will apply to the supervisor, or his / her supervisor as well. This is because it is their role to make sure their staff do know and are equipped to comply with the Life-Saving Rules.  </a:t>
            </a:r>
            <a:endParaRPr lang="en-GB" altLang="en-US" smtClean="0"/>
          </a:p>
          <a:p>
            <a:pPr eaLnBrk="1" hangingPunct="1">
              <a:spcBef>
                <a:spcPct val="0"/>
              </a:spcBef>
            </a:pPr>
            <a:endParaRPr lang="en-US" altLang="en-US" smtClean="0"/>
          </a:p>
          <a:p>
            <a:pPr lvl="1" eaLnBrk="1" hangingPunct="1">
              <a:spcBef>
                <a:spcPct val="0"/>
              </a:spcBef>
            </a:pPr>
            <a:endParaRPr lang="en-GB" altLang="en-US" sz="1400" smtClean="0">
              <a:solidFill>
                <a:srgbClr val="595959"/>
              </a:solidFill>
              <a:latin typeface="Futura Medium" pitchFamily="2" charset="0"/>
              <a:sym typeface="Arial" panose="020B0604020202020204" pitchFamily="34" charset="0"/>
            </a:endParaRP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1A65C75-F983-4AD1-8035-636310501DF9}" type="slidenum">
              <a:rPr lang="en-GB" altLang="en-US" smtClean="0">
                <a:latin typeface="Futura Medium" pitchFamily="2" charset="0"/>
              </a:rPr>
              <a:pPr/>
              <a:t>23</a:t>
            </a:fld>
            <a:endParaRPr lang="en-GB" altLang="en-US" smtClean="0">
              <a:latin typeface="Futura Medium" pitchFamily="2" charset="0"/>
            </a:endParaRPr>
          </a:p>
        </p:txBody>
      </p:sp>
    </p:spTree>
    <p:extLst>
      <p:ext uri="{BB962C8B-B14F-4D97-AF65-F5344CB8AC3E}">
        <p14:creationId xmlns:p14="http://schemas.microsoft.com/office/powerpoint/2010/main" val="21654635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3759170-E402-473A-B63C-4C6FF935BA6B}" type="slidenum">
              <a:rPr lang="en-GB" altLang="en-US" smtClean="0">
                <a:latin typeface="Futura Medium" pitchFamily="2" charset="0"/>
              </a:rPr>
              <a:pPr/>
              <a:t>24</a:t>
            </a:fld>
            <a:endParaRPr lang="en-GB" altLang="en-US" smtClean="0">
              <a:latin typeface="Futura Medium" pitchFamily="2" charset="0"/>
            </a:endParaRPr>
          </a:p>
        </p:txBody>
      </p:sp>
    </p:spTree>
    <p:extLst>
      <p:ext uri="{BB962C8B-B14F-4D97-AF65-F5344CB8AC3E}">
        <p14:creationId xmlns:p14="http://schemas.microsoft.com/office/powerpoint/2010/main" val="3195606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b="1" smtClean="0">
                <a:solidFill>
                  <a:srgbClr val="595959"/>
                </a:solidFill>
                <a:sym typeface="Arial" panose="020B0604020202020204" pitchFamily="34" charset="0"/>
              </a:rPr>
              <a:t>Intent: </a:t>
            </a:r>
            <a:r>
              <a:rPr lang="en-GB" altLang="en-US" smtClean="0">
                <a:solidFill>
                  <a:srgbClr val="595959"/>
                </a:solidFill>
                <a:sym typeface="Arial" panose="020B0604020202020204" pitchFamily="34" charset="0"/>
              </a:rPr>
              <a:t>Understand the importance of intervention; </a:t>
            </a:r>
          </a:p>
          <a:p>
            <a:pPr eaLnBrk="1" hangingPunct="1">
              <a:spcBef>
                <a:spcPct val="0"/>
              </a:spcBef>
            </a:pPr>
            <a:r>
              <a:rPr lang="en-GB" altLang="en-US" smtClean="0">
                <a:solidFill>
                  <a:srgbClr val="595959"/>
                </a:solidFill>
                <a:sym typeface="Arial" panose="020B0604020202020204" pitchFamily="34" charset="0"/>
              </a:rPr>
              <a:t>It is key to look after each other and to be committed to follow the Rules</a:t>
            </a:r>
          </a:p>
          <a:p>
            <a:pPr eaLnBrk="1" hangingPunct="1">
              <a:spcBef>
                <a:spcPct val="0"/>
              </a:spcBef>
            </a:pPr>
            <a:r>
              <a:rPr lang="en-GB" altLang="en-US" smtClean="0">
                <a:solidFill>
                  <a:srgbClr val="595959"/>
                </a:solidFill>
                <a:sym typeface="Arial" panose="020B0604020202020204" pitchFamily="34" charset="0"/>
              </a:rPr>
              <a:t>Our focus is on being safe as team; </a:t>
            </a:r>
          </a:p>
          <a:p>
            <a:pPr eaLnBrk="1" hangingPunct="1">
              <a:spcBef>
                <a:spcPct val="0"/>
              </a:spcBef>
            </a:pPr>
            <a:r>
              <a:rPr lang="en-GB" altLang="en-US" smtClean="0">
                <a:solidFill>
                  <a:srgbClr val="595959"/>
                </a:solidFill>
                <a:sym typeface="Arial" panose="020B0604020202020204" pitchFamily="34" charset="0"/>
              </a:rPr>
              <a:t>There is no difference between employees and contractors; </a:t>
            </a:r>
          </a:p>
          <a:p>
            <a:pPr eaLnBrk="1" hangingPunct="1">
              <a:spcBef>
                <a:spcPct val="0"/>
              </a:spcBef>
            </a:pPr>
            <a:r>
              <a:rPr lang="en-GB" altLang="en-US" smtClean="0">
                <a:solidFill>
                  <a:srgbClr val="595959"/>
                </a:solidFill>
                <a:sym typeface="Arial" panose="020B0604020202020204" pitchFamily="34" charset="0"/>
              </a:rPr>
              <a:t>Encourage contractors to intervene with employees; </a:t>
            </a:r>
          </a:p>
          <a:p>
            <a:pPr eaLnBrk="1" hangingPunct="1">
              <a:spcBef>
                <a:spcPct val="0"/>
              </a:spcBef>
            </a:pPr>
            <a:r>
              <a:rPr lang="en-GB" altLang="en-US" smtClean="0">
                <a:solidFill>
                  <a:srgbClr val="595959"/>
                </a:solidFill>
                <a:sym typeface="Arial" panose="020B0604020202020204" pitchFamily="34" charset="0"/>
              </a:rPr>
              <a:t>Everyone should watch out for each other; Make it personal; </a:t>
            </a:r>
          </a:p>
          <a:p>
            <a:pPr eaLnBrk="1" hangingPunct="1">
              <a:spcBef>
                <a:spcPct val="0"/>
              </a:spcBef>
            </a:pPr>
            <a:endParaRPr lang="en-GB" altLang="en-US" smtClean="0">
              <a:solidFill>
                <a:srgbClr val="595959"/>
              </a:solidFill>
              <a:sym typeface="Arial" panose="020B0604020202020204" pitchFamily="34" charset="0"/>
            </a:endParaRPr>
          </a:p>
          <a:p>
            <a:pPr eaLnBrk="1" hangingPunct="1">
              <a:spcBef>
                <a:spcPct val="0"/>
              </a:spcBef>
            </a:pPr>
            <a:r>
              <a:rPr lang="en-GB" altLang="en-US" b="1" smtClean="0">
                <a:solidFill>
                  <a:srgbClr val="595959"/>
                </a:solidFill>
                <a:sym typeface="Arial" panose="020B0604020202020204" pitchFamily="34" charset="0"/>
              </a:rPr>
              <a:t>Re-enforce the message:</a:t>
            </a:r>
          </a:p>
          <a:p>
            <a:pPr eaLnBrk="1" hangingPunct="1">
              <a:spcBef>
                <a:spcPct val="0"/>
              </a:spcBef>
            </a:pPr>
            <a:r>
              <a:rPr lang="en-GB" altLang="en-US" smtClean="0">
                <a:solidFill>
                  <a:srgbClr val="595959"/>
                </a:solidFill>
                <a:sym typeface="Arial" panose="020B0604020202020204" pitchFamily="34" charset="0"/>
              </a:rPr>
              <a:t>Why do we want everyone to intervene?:</a:t>
            </a:r>
          </a:p>
          <a:p>
            <a:pPr eaLnBrk="1" hangingPunct="1">
              <a:spcBef>
                <a:spcPct val="0"/>
              </a:spcBef>
            </a:pPr>
            <a:r>
              <a:rPr lang="en-GB" altLang="en-US" smtClean="0">
                <a:solidFill>
                  <a:srgbClr val="595959"/>
                </a:solidFill>
                <a:sym typeface="Arial" panose="020B0604020202020204" pitchFamily="34" charset="0"/>
              </a:rPr>
              <a:t>To help creating a proactive and safe working environment, because</a:t>
            </a:r>
          </a:p>
          <a:p>
            <a:pPr eaLnBrk="1" hangingPunct="1">
              <a:spcBef>
                <a:spcPct val="0"/>
              </a:spcBef>
              <a:buFontTx/>
              <a:buChar char="-"/>
            </a:pPr>
            <a:r>
              <a:rPr lang="en-GB" altLang="en-US" smtClean="0">
                <a:solidFill>
                  <a:srgbClr val="595959"/>
                </a:solidFill>
                <a:sym typeface="Arial" panose="020B0604020202020204" pitchFamily="34" charset="0"/>
              </a:rPr>
              <a:t>We want to save lives,</a:t>
            </a:r>
          </a:p>
          <a:p>
            <a:pPr eaLnBrk="1" hangingPunct="1">
              <a:spcBef>
                <a:spcPct val="0"/>
              </a:spcBef>
              <a:buFontTx/>
              <a:buChar char="-"/>
            </a:pPr>
            <a:r>
              <a:rPr lang="en-GB" altLang="en-US" smtClean="0">
                <a:solidFill>
                  <a:srgbClr val="595959"/>
                </a:solidFill>
                <a:sym typeface="Arial" panose="020B0604020202020204" pitchFamily="34" charset="0"/>
              </a:rPr>
              <a:t>We want to prevent injuries and</a:t>
            </a:r>
          </a:p>
          <a:p>
            <a:pPr eaLnBrk="1" hangingPunct="1">
              <a:spcBef>
                <a:spcPct val="0"/>
              </a:spcBef>
              <a:buFontTx/>
              <a:buChar char="-"/>
            </a:pPr>
            <a:r>
              <a:rPr lang="en-GB" altLang="en-US" smtClean="0">
                <a:solidFill>
                  <a:srgbClr val="595959"/>
                </a:solidFill>
                <a:sym typeface="Arial" panose="020B0604020202020204" pitchFamily="34" charset="0"/>
              </a:rPr>
              <a:t>We have to look after each other</a:t>
            </a:r>
          </a:p>
          <a:p>
            <a:pPr eaLnBrk="1" hangingPunct="1">
              <a:spcBef>
                <a:spcPct val="0"/>
              </a:spcBef>
            </a:pPr>
            <a:endParaRPr lang="en-GB" altLang="en-US" smtClean="0">
              <a:solidFill>
                <a:srgbClr val="595959"/>
              </a:solidFill>
              <a:sym typeface="Arial" panose="020B0604020202020204" pitchFamily="34" charset="0"/>
            </a:endParaRPr>
          </a:p>
          <a:p>
            <a:pPr eaLnBrk="1" hangingPunct="1">
              <a:spcBef>
                <a:spcPct val="0"/>
              </a:spcBef>
            </a:pPr>
            <a:endParaRPr lang="en-GB" altLang="en-US" smtClean="0">
              <a:solidFill>
                <a:srgbClr val="595959"/>
              </a:solidFill>
              <a:sym typeface="Arial" panose="020B0604020202020204" pitchFamily="34" charset="0"/>
            </a:endParaRPr>
          </a:p>
          <a:p>
            <a:pPr eaLnBrk="1" hangingPunct="1">
              <a:spcBef>
                <a:spcPct val="0"/>
              </a:spcBef>
            </a:pPr>
            <a:r>
              <a:rPr lang="en-GB" altLang="en-US" b="1" smtClean="0">
                <a:solidFill>
                  <a:srgbClr val="595959"/>
                </a:solidFill>
                <a:sym typeface="Arial" panose="020B0604020202020204" pitchFamily="34" charset="0"/>
              </a:rPr>
              <a:t>Key message: </a:t>
            </a:r>
          </a:p>
          <a:p>
            <a:pPr eaLnBrk="1" hangingPunct="1">
              <a:spcBef>
                <a:spcPct val="0"/>
              </a:spcBef>
            </a:pPr>
            <a:r>
              <a:rPr lang="en-GB" altLang="en-US" smtClean="0">
                <a:solidFill>
                  <a:srgbClr val="595959"/>
                </a:solidFill>
                <a:sym typeface="Arial" panose="020B0604020202020204" pitchFamily="34" charset="0"/>
              </a:rPr>
              <a:t>If something goes wrong, we don‘t want to ask ourselves ‘</a:t>
            </a:r>
            <a:r>
              <a:rPr lang="en-GB" altLang="en-US" b="1" smtClean="0">
                <a:solidFill>
                  <a:srgbClr val="595959"/>
                </a:solidFill>
                <a:sym typeface="Arial" panose="020B0604020202020204" pitchFamily="34" charset="0"/>
              </a:rPr>
              <a:t>could</a:t>
            </a:r>
            <a:r>
              <a:rPr lang="en-GB" altLang="en-US" smtClean="0">
                <a:solidFill>
                  <a:srgbClr val="595959"/>
                </a:solidFill>
                <a:sym typeface="Arial" panose="020B0604020202020204" pitchFamily="34" charset="0"/>
              </a:rPr>
              <a:t> I have done more?‘</a:t>
            </a:r>
          </a:p>
          <a:p>
            <a:pPr lvl="1" eaLnBrk="1" hangingPunct="1">
              <a:spcBef>
                <a:spcPct val="0"/>
              </a:spcBef>
            </a:pPr>
            <a:endParaRPr lang="en-GB" altLang="en-US" sz="1400" smtClean="0">
              <a:solidFill>
                <a:srgbClr val="595959"/>
              </a:solidFill>
              <a:latin typeface="Futura Medium" pitchFamily="2" charset="0"/>
              <a:sym typeface="Arial" panose="020B0604020202020204" pitchFamily="34" charset="0"/>
            </a:endParaRP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9B95827-0BC3-405D-B8A5-078C46FDDDE0}" type="slidenum">
              <a:rPr lang="en-GB" altLang="en-US" smtClean="0">
                <a:latin typeface="Futura Medium" pitchFamily="2" charset="0"/>
              </a:rPr>
              <a:pPr/>
              <a:t>25</a:t>
            </a:fld>
            <a:endParaRPr lang="en-GB" altLang="en-US" smtClean="0">
              <a:latin typeface="Futura Medium" pitchFamily="2" charset="0"/>
            </a:endParaRPr>
          </a:p>
        </p:txBody>
      </p:sp>
    </p:spTree>
    <p:extLst>
      <p:ext uri="{BB962C8B-B14F-4D97-AF65-F5344CB8AC3E}">
        <p14:creationId xmlns:p14="http://schemas.microsoft.com/office/powerpoint/2010/main" val="3803457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eaLnBrk="1" hangingPunct="1">
              <a:spcBef>
                <a:spcPct val="0"/>
              </a:spcBef>
            </a:pPr>
            <a:r>
              <a:rPr lang="en-GB" altLang="en-US" sz="1400" b="1" u="sng" smtClean="0">
                <a:solidFill>
                  <a:schemeClr val="bg1"/>
                </a:solidFill>
                <a:latin typeface="Futura Medium" pitchFamily="2" charset="0"/>
                <a:cs typeface="Arial" panose="020B0604020202020204" pitchFamily="34" charset="0"/>
                <a:sym typeface="Arial" panose="020B0604020202020204" pitchFamily="34" charset="0"/>
              </a:rPr>
              <a:t>Consider to adjust the following point in the main slide if not appropriate for your organisation:</a:t>
            </a:r>
          </a:p>
          <a:p>
            <a:pPr lvl="1" eaLnBrk="1" hangingPunct="1">
              <a:spcBef>
                <a:spcPct val="0"/>
              </a:spcBef>
            </a:pPr>
            <a:endParaRPr lang="en-GB" altLang="en-US" sz="1400" smtClean="0">
              <a:solidFill>
                <a:schemeClr val="bg1"/>
              </a:solidFill>
              <a:latin typeface="Futura Medium" pitchFamily="2" charset="0"/>
              <a:cs typeface="Arial" panose="020B0604020202020204" pitchFamily="34" charset="0"/>
              <a:sym typeface="Arial" panose="020B0604020202020204" pitchFamily="34" charset="0"/>
            </a:endParaRPr>
          </a:p>
          <a:p>
            <a:pPr lvl="1" eaLnBrk="1" hangingPunct="1">
              <a:spcBef>
                <a:spcPct val="0"/>
              </a:spcBef>
            </a:pPr>
            <a:r>
              <a:rPr lang="en-GB" altLang="en-US" smtClean="0">
                <a:latin typeface="Futura Medium" pitchFamily="2" charset="0"/>
              </a:rPr>
              <a:t>Intervention and reporting within your team is a learning opportunity and should be encouraged therefore should not be subject to disciplinary action if the unsafe activity stops immediately.</a:t>
            </a:r>
            <a:endParaRPr lang="en-US" altLang="en-US" smtClean="0">
              <a:latin typeface="Futura Medium" pitchFamily="2" charset="0"/>
            </a:endParaRPr>
          </a:p>
          <a:p>
            <a:pPr lvl="1" eaLnBrk="1" hangingPunct="1">
              <a:spcBef>
                <a:spcPct val="0"/>
              </a:spcBef>
            </a:pPr>
            <a:endParaRPr lang="en-GB" altLang="en-US" sz="1400" smtClean="0">
              <a:solidFill>
                <a:srgbClr val="595959"/>
              </a:solidFill>
              <a:latin typeface="Futura Medium" pitchFamily="2" charset="0"/>
              <a:sym typeface="Arial" panose="020B0604020202020204" pitchFamily="34" charset="0"/>
            </a:endParaRPr>
          </a:p>
          <a:p>
            <a:pPr eaLnBrk="1" hangingPunct="1">
              <a:spcBef>
                <a:spcPct val="0"/>
              </a:spcBef>
            </a:pPr>
            <a:r>
              <a:rPr lang="en-GB" altLang="en-US" b="1" smtClean="0">
                <a:solidFill>
                  <a:srgbClr val="595959"/>
                </a:solidFill>
              </a:rPr>
              <a:t>Intent: </a:t>
            </a:r>
            <a:r>
              <a:rPr lang="de-DE" altLang="en-US" smtClean="0">
                <a:solidFill>
                  <a:srgbClr val="595959"/>
                </a:solidFill>
              </a:rPr>
              <a:t>Understand that peer to peer interventions are out of care for colleauges, peer to peer interventions are about a team  looking after itself; </a:t>
            </a:r>
          </a:p>
          <a:p>
            <a:pPr eaLnBrk="1" hangingPunct="1">
              <a:spcBef>
                <a:spcPct val="0"/>
              </a:spcBef>
            </a:pPr>
            <a:r>
              <a:rPr lang="de-DE" altLang="en-US" smtClean="0">
                <a:solidFill>
                  <a:srgbClr val="595959"/>
                </a:solidFill>
              </a:rPr>
              <a:t>Everyone should watch out for each other; Make it personal; </a:t>
            </a:r>
            <a:endParaRPr lang="en-GB" altLang="en-US" sz="1400" smtClean="0">
              <a:solidFill>
                <a:srgbClr val="595959"/>
              </a:solidFill>
              <a:sym typeface="Arial" panose="020B0604020202020204" pitchFamily="34" charset="0"/>
            </a:endParaRP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7068B6D-F937-4C7E-A4FD-58D319C71D37}" type="slidenum">
              <a:rPr lang="en-GB" altLang="en-US" smtClean="0">
                <a:latin typeface="Futura Medium" pitchFamily="2" charset="0"/>
              </a:rPr>
              <a:pPr/>
              <a:t>26</a:t>
            </a:fld>
            <a:endParaRPr lang="en-GB" altLang="en-US" smtClean="0">
              <a:latin typeface="Futura Medium" pitchFamily="2" charset="0"/>
            </a:endParaRPr>
          </a:p>
        </p:txBody>
      </p:sp>
    </p:spTree>
    <p:extLst>
      <p:ext uri="{BB962C8B-B14F-4D97-AF65-F5344CB8AC3E}">
        <p14:creationId xmlns:p14="http://schemas.microsoft.com/office/powerpoint/2010/main" val="4417523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FF81712-5DC5-4393-A319-46C43A50E3C5}" type="slidenum">
              <a:rPr lang="en-GB" altLang="en-US" smtClean="0">
                <a:latin typeface="Futura Medium" pitchFamily="2" charset="0"/>
              </a:rPr>
              <a:pPr/>
              <a:t>27</a:t>
            </a:fld>
            <a:endParaRPr lang="en-GB" altLang="en-US" smtClean="0">
              <a:latin typeface="Futura Medium" pitchFamily="2" charset="0"/>
            </a:endParaRPr>
          </a:p>
        </p:txBody>
      </p:sp>
    </p:spTree>
    <p:extLst>
      <p:ext uri="{BB962C8B-B14F-4D97-AF65-F5344CB8AC3E}">
        <p14:creationId xmlns:p14="http://schemas.microsoft.com/office/powerpoint/2010/main" val="15776599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b="1" smtClean="0">
                <a:solidFill>
                  <a:srgbClr val="595959"/>
                </a:solidFill>
                <a:sym typeface="Arial" panose="020B0604020202020204" pitchFamily="34" charset="0"/>
              </a:rPr>
              <a:t>Intent: </a:t>
            </a:r>
            <a:r>
              <a:rPr lang="en-GB" altLang="en-US" smtClean="0">
                <a:solidFill>
                  <a:srgbClr val="595959"/>
                </a:solidFill>
                <a:sym typeface="Arial" panose="020B0604020202020204" pitchFamily="34" charset="0"/>
              </a:rPr>
              <a:t>Understand the importance of intervention; Understand how to deal with interventions; Know what your company expects you to do when you see someone break a Life-Saving Rule </a:t>
            </a:r>
          </a:p>
          <a:p>
            <a:pPr eaLnBrk="1" hangingPunct="1">
              <a:spcBef>
                <a:spcPct val="0"/>
              </a:spcBef>
            </a:pPr>
            <a:endParaRPr lang="en-GB" altLang="en-US" smtClean="0">
              <a:solidFill>
                <a:srgbClr val="595959"/>
              </a:solidFill>
              <a:sym typeface="Arial" panose="020B0604020202020204" pitchFamily="34" charset="0"/>
            </a:endParaRPr>
          </a:p>
          <a:p>
            <a:pPr eaLnBrk="1" hangingPunct="1">
              <a:spcBef>
                <a:spcPct val="0"/>
              </a:spcBef>
            </a:pPr>
            <a:r>
              <a:rPr lang="en-GB" altLang="en-US" b="1" smtClean="0">
                <a:solidFill>
                  <a:srgbClr val="595959"/>
                </a:solidFill>
                <a:sym typeface="Arial" panose="020B0604020202020204" pitchFamily="34" charset="0"/>
              </a:rPr>
              <a:t>Key Messages:</a:t>
            </a:r>
          </a:p>
          <a:p>
            <a:pPr eaLnBrk="1" hangingPunct="1">
              <a:spcBef>
                <a:spcPct val="0"/>
              </a:spcBef>
              <a:buFontTx/>
              <a:buAutoNum type="arabicPeriod"/>
            </a:pPr>
            <a:r>
              <a:rPr lang="en-GB" altLang="en-US" smtClean="0">
                <a:solidFill>
                  <a:srgbClr val="595959"/>
                </a:solidFill>
                <a:sym typeface="Arial" panose="020B0604020202020204" pitchFamily="34" charset="0"/>
              </a:rPr>
              <a:t>You should always intervene and whenever somebody intervenes with you, there is only one correct reply - THANK YOU! </a:t>
            </a:r>
          </a:p>
          <a:p>
            <a:pPr eaLnBrk="1" hangingPunct="1">
              <a:spcBef>
                <a:spcPct val="0"/>
              </a:spcBef>
              <a:buFontTx/>
              <a:buAutoNum type="arabicPeriod"/>
            </a:pPr>
            <a:r>
              <a:rPr lang="en-GB" altLang="en-US" smtClean="0">
                <a:solidFill>
                  <a:srgbClr val="595959"/>
                </a:solidFill>
                <a:sym typeface="Arial" panose="020B0604020202020204" pitchFamily="34" charset="0"/>
              </a:rPr>
              <a:t>You have a duty to report any Life-Saving Rule Violations to help understand why there was a violation and any necessary actions can be taken to make compliance easier</a:t>
            </a:r>
          </a:p>
          <a:p>
            <a:pPr eaLnBrk="1" hangingPunct="1">
              <a:spcBef>
                <a:spcPct val="0"/>
              </a:spcBef>
              <a:buFontTx/>
              <a:buAutoNum type="arabicPeriod"/>
            </a:pPr>
            <a:r>
              <a:rPr lang="en-GB" altLang="en-US" smtClean="0">
                <a:solidFill>
                  <a:srgbClr val="595959"/>
                </a:solidFill>
                <a:sym typeface="Arial" panose="020B0604020202020204" pitchFamily="34" charset="0"/>
              </a:rPr>
              <a:t>Peer to peer reporting is all about reporting to learn about issues with a specific Rule, not about the person breaking it!</a:t>
            </a:r>
          </a:p>
          <a:p>
            <a:pPr eaLnBrk="1" hangingPunct="1">
              <a:spcBef>
                <a:spcPct val="0"/>
              </a:spcBef>
              <a:buFontTx/>
              <a:buAutoNum type="arabicPeriod"/>
            </a:pPr>
            <a:endParaRPr lang="en-GB" altLang="en-US" smtClean="0">
              <a:solidFill>
                <a:srgbClr val="595959"/>
              </a:solidFill>
              <a:sym typeface="Arial" panose="020B0604020202020204" pitchFamily="34" charset="0"/>
            </a:endParaRPr>
          </a:p>
          <a:p>
            <a:pPr eaLnBrk="1" hangingPunct="1">
              <a:spcBef>
                <a:spcPct val="0"/>
              </a:spcBef>
            </a:pPr>
            <a:endParaRPr lang="en-GB" altLang="en-US" b="1" u="sng" smtClean="0">
              <a:solidFill>
                <a:srgbClr val="595959"/>
              </a:solidFill>
              <a:sym typeface="Arial" panose="020B0604020202020204" pitchFamily="34" charset="0"/>
            </a:endParaRPr>
          </a:p>
          <a:p>
            <a:pPr eaLnBrk="1" hangingPunct="1">
              <a:spcBef>
                <a:spcPct val="0"/>
              </a:spcBef>
            </a:pPr>
            <a:r>
              <a:rPr lang="en-GB" altLang="en-US" b="1" u="sng" smtClean="0"/>
              <a:t>Check how your Company applies disciplinary action before facilitating this session</a:t>
            </a:r>
          </a:p>
          <a:p>
            <a:pPr eaLnBrk="1" hangingPunct="1">
              <a:spcBef>
                <a:spcPct val="0"/>
              </a:spcBef>
            </a:pPr>
            <a:endParaRPr lang="en-US" altLang="en-US" smtClean="0"/>
          </a:p>
          <a:p>
            <a:pPr eaLnBrk="1" hangingPunct="1">
              <a:spcBef>
                <a:spcPct val="0"/>
              </a:spcBef>
            </a:pPr>
            <a:r>
              <a:rPr lang="en-GB" altLang="en-US" smtClean="0"/>
              <a:t>4.      Intervention and reporting within your work team (peer to peer)</a:t>
            </a:r>
            <a:r>
              <a:rPr lang="en-GB" altLang="en-US" i="1" smtClean="0"/>
              <a:t> </a:t>
            </a:r>
            <a:r>
              <a:rPr lang="en-GB" altLang="en-US" smtClean="0"/>
              <a:t>should be encouraged therefore should not be subject to disciplinary action if the unsafe activity stops immediately.</a:t>
            </a:r>
            <a:endParaRPr lang="en-US" altLang="en-US" smtClean="0"/>
          </a:p>
          <a:p>
            <a:pPr eaLnBrk="1" hangingPunct="1">
              <a:spcBef>
                <a:spcPct val="0"/>
              </a:spcBef>
            </a:pPr>
            <a:r>
              <a:rPr lang="en-GB" altLang="en-US" smtClean="0"/>
              <a:t>5.      For a  violation observed by a supervisor maximum appropriate disciplinary action should always apply</a:t>
            </a:r>
            <a:endParaRPr lang="en-US" altLang="en-US" smtClean="0"/>
          </a:p>
          <a:p>
            <a:pPr eaLnBrk="1" hangingPunct="1">
              <a:spcBef>
                <a:spcPct val="0"/>
              </a:spcBef>
            </a:pPr>
            <a:endParaRPr lang="en-GB" altLang="en-US" b="1" u="sng" smtClean="0">
              <a:solidFill>
                <a:srgbClr val="595959"/>
              </a:solidFill>
              <a:sym typeface="Arial" panose="020B0604020202020204" pitchFamily="34" charset="0"/>
            </a:endParaRPr>
          </a:p>
          <a:p>
            <a:pPr eaLnBrk="1" hangingPunct="1">
              <a:spcBef>
                <a:spcPct val="0"/>
              </a:spcBef>
            </a:pPr>
            <a:endParaRPr lang="en-GB" altLang="en-US" smtClean="0">
              <a:solidFill>
                <a:srgbClr val="595959"/>
              </a:solidFill>
            </a:endParaRP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D735895-3A7E-4F45-B2AC-CE2EDEF56A92}" type="slidenum">
              <a:rPr lang="en-GB" altLang="en-US" smtClean="0">
                <a:latin typeface="Futura Medium" pitchFamily="2" charset="0"/>
              </a:rPr>
              <a:pPr/>
              <a:t>28</a:t>
            </a:fld>
            <a:endParaRPr lang="en-GB" altLang="en-US" smtClean="0">
              <a:latin typeface="Futura Medium" pitchFamily="2" charset="0"/>
            </a:endParaRPr>
          </a:p>
        </p:txBody>
      </p:sp>
    </p:spTree>
    <p:extLst>
      <p:ext uri="{BB962C8B-B14F-4D97-AF65-F5344CB8AC3E}">
        <p14:creationId xmlns:p14="http://schemas.microsoft.com/office/powerpoint/2010/main" val="39919795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75AE363-A287-43EC-AC57-0F42906E203F}" type="slidenum">
              <a:rPr lang="en-GB" altLang="en-US" smtClean="0">
                <a:latin typeface="Futura Medium" pitchFamily="2" charset="0"/>
              </a:rPr>
              <a:pPr/>
              <a:t>29</a:t>
            </a:fld>
            <a:endParaRPr lang="en-GB" altLang="en-US" smtClean="0">
              <a:latin typeface="Futura Medium" pitchFamily="2" charset="0"/>
            </a:endParaRPr>
          </a:p>
        </p:txBody>
      </p:sp>
    </p:spTree>
    <p:extLst>
      <p:ext uri="{BB962C8B-B14F-4D97-AF65-F5344CB8AC3E}">
        <p14:creationId xmlns:p14="http://schemas.microsoft.com/office/powerpoint/2010/main" val="8537802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solidFill>
                  <a:srgbClr val="595959"/>
                </a:solidFill>
                <a:sym typeface="Arial" panose="020B0604020202020204" pitchFamily="34" charset="0"/>
              </a:rPr>
              <a:t>Thank the audience for their time, effort and commitment</a:t>
            </a:r>
          </a:p>
          <a:p>
            <a:pPr eaLnBrk="1" hangingPunct="1">
              <a:spcBef>
                <a:spcPct val="0"/>
              </a:spcBef>
            </a:pPr>
            <a:endParaRPr lang="en-GB" altLang="en-US" smtClean="0">
              <a:solidFill>
                <a:srgbClr val="595959"/>
              </a:solidFill>
              <a:sym typeface="Arial" panose="020B0604020202020204" pitchFamily="34" charset="0"/>
            </a:endParaRPr>
          </a:p>
          <a:p>
            <a:pPr eaLnBrk="1" hangingPunct="1">
              <a:spcBef>
                <a:spcPct val="0"/>
              </a:spcBef>
            </a:pPr>
            <a:r>
              <a:rPr lang="en-GB" altLang="en-US" smtClean="0">
                <a:solidFill>
                  <a:srgbClr val="595959"/>
                </a:solidFill>
                <a:sym typeface="Arial" panose="020B0604020202020204" pitchFamily="34" charset="0"/>
              </a:rPr>
              <a:t>Ensure that actions / notes taken during the session will be followed up.</a:t>
            </a:r>
            <a:endParaRPr lang="en-GB" altLang="en-US" sz="1400" smtClean="0">
              <a:solidFill>
                <a:srgbClr val="595959"/>
              </a:solidFill>
              <a:sym typeface="Arial" panose="020B0604020202020204" pitchFamily="34" charset="0"/>
            </a:endParaRP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AFD9048-6E33-4D45-81C3-D7D6983EBD57}" type="slidenum">
              <a:rPr lang="en-GB" altLang="en-US" smtClean="0">
                <a:latin typeface="Futura Medium" pitchFamily="2" charset="0"/>
              </a:rPr>
              <a:pPr/>
              <a:t>30</a:t>
            </a:fld>
            <a:endParaRPr lang="en-GB" altLang="en-US" smtClean="0">
              <a:latin typeface="Futura Medium" pitchFamily="2" charset="0"/>
            </a:endParaRPr>
          </a:p>
        </p:txBody>
      </p:sp>
    </p:spTree>
    <p:extLst>
      <p:ext uri="{BB962C8B-B14F-4D97-AF65-F5344CB8AC3E}">
        <p14:creationId xmlns:p14="http://schemas.microsoft.com/office/powerpoint/2010/main" val="2782888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eaLnBrk="1" hangingPunct="1">
              <a:spcBef>
                <a:spcPct val="0"/>
              </a:spcBef>
            </a:pPr>
            <a:r>
              <a:rPr lang="en-GB" altLang="en-US" sz="1400" smtClean="0">
                <a:solidFill>
                  <a:srgbClr val="595959"/>
                </a:solidFill>
                <a:latin typeface="Futura Medium" pitchFamily="2" charset="0"/>
                <a:sym typeface="Arial" panose="020B0604020202020204" pitchFamily="34" charset="0"/>
              </a:rPr>
              <a:t>Discuss items directly related to your presentation area offshore.</a:t>
            </a: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2336914-D89D-4E4C-A947-05DE98E6A905}" type="slidenum">
              <a:rPr lang="en-GB" altLang="en-US" smtClean="0">
                <a:latin typeface="Futura Medium" pitchFamily="2" charset="0"/>
              </a:rPr>
              <a:pPr/>
              <a:t>3</a:t>
            </a:fld>
            <a:endParaRPr lang="en-GB" altLang="en-US" smtClean="0">
              <a:latin typeface="Futura Medium" pitchFamily="2" charset="0"/>
            </a:endParaRPr>
          </a:p>
        </p:txBody>
      </p:sp>
    </p:spTree>
    <p:extLst>
      <p:ext uri="{BB962C8B-B14F-4D97-AF65-F5344CB8AC3E}">
        <p14:creationId xmlns:p14="http://schemas.microsoft.com/office/powerpoint/2010/main" val="3020127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solidFill>
                  <a:srgbClr val="595959"/>
                </a:solidFill>
                <a:sym typeface="Arial" panose="020B0604020202020204" pitchFamily="34" charset="0"/>
              </a:rPr>
              <a:t>Tell your team what you plan to do and how the session is structured</a:t>
            </a:r>
          </a:p>
          <a:p>
            <a:endParaRPr lang="en-GB" altLang="en-US" smtClean="0">
              <a:solidFill>
                <a:srgbClr val="595959"/>
              </a:solidFill>
              <a:sym typeface="Arial" panose="020B0604020202020204" pitchFamily="34" charset="0"/>
            </a:endParaRPr>
          </a:p>
          <a:p>
            <a:pPr eaLnBrk="1" hangingPunct="1">
              <a:spcBef>
                <a:spcPct val="0"/>
              </a:spcBef>
            </a:pPr>
            <a:r>
              <a:rPr lang="de-DE" altLang="en-US" b="1" smtClean="0"/>
              <a:t>Why do we want to re-energise the 12 Life Saving Rules? </a:t>
            </a:r>
          </a:p>
          <a:p>
            <a:pPr eaLnBrk="1" hangingPunct="1">
              <a:spcBef>
                <a:spcPct val="0"/>
              </a:spcBef>
            </a:pPr>
            <a:endParaRPr lang="en-US" altLang="en-US" smtClean="0"/>
          </a:p>
          <a:p>
            <a:pPr eaLnBrk="1" hangingPunct="1">
              <a:spcBef>
                <a:spcPct val="0"/>
              </a:spcBef>
            </a:pPr>
            <a:r>
              <a:rPr lang="en-US" altLang="en-US" smtClean="0"/>
              <a:t>The Rules set out clear and simple ‘dos and don’ts’ covering activities with the highest potential safety risk.</a:t>
            </a:r>
          </a:p>
          <a:p>
            <a:r>
              <a:rPr lang="en-US" altLang="en-US" smtClean="0"/>
              <a:t>New people join each year, so it is important to re-energise our Life-Saving Rules to ensure we all understand them and also how they apply in our workplace. The next slide will outline what are the desired outcomes from today’s engagement session.  </a:t>
            </a:r>
          </a:p>
          <a:p>
            <a:endParaRPr lang="en-GB" altLang="en-US" smtClean="0">
              <a:solidFill>
                <a:srgbClr val="595959"/>
              </a:solidFill>
              <a:sym typeface="Arial" panose="020B0604020202020204" pitchFamily="34" charset="0"/>
            </a:endParaRP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3DD67E3-7AE7-45F8-B6D0-7888EC36F91B}" type="slidenum">
              <a:rPr lang="en-GB" altLang="en-US" smtClean="0">
                <a:latin typeface="Futura Medium" pitchFamily="2" charset="0"/>
              </a:rPr>
              <a:pPr/>
              <a:t>4</a:t>
            </a:fld>
            <a:endParaRPr lang="en-GB" altLang="en-US" smtClean="0">
              <a:latin typeface="Futura Medium" pitchFamily="2" charset="0"/>
            </a:endParaRPr>
          </a:p>
        </p:txBody>
      </p:sp>
    </p:spTree>
    <p:extLst>
      <p:ext uri="{BB962C8B-B14F-4D97-AF65-F5344CB8AC3E}">
        <p14:creationId xmlns:p14="http://schemas.microsoft.com/office/powerpoint/2010/main" val="1632297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10000"/>
          </a:bodyPr>
          <a:lstStyle/>
          <a:p>
            <a:pPr>
              <a:defRPr/>
            </a:pPr>
            <a:r>
              <a:rPr lang="en-GB" dirty="0" smtClean="0">
                <a:solidFill>
                  <a:srgbClr val="595959"/>
                </a:solidFill>
                <a:sym typeface="Arial"/>
              </a:rPr>
              <a:t>Explain why we are holding this session &amp; what you want everyone to take away from it</a:t>
            </a:r>
          </a:p>
          <a:p>
            <a:pPr>
              <a:defRPr/>
            </a:pPr>
            <a:endParaRPr lang="en-GB" dirty="0" smtClean="0">
              <a:solidFill>
                <a:srgbClr val="595959"/>
              </a:solidFill>
              <a:sym typeface="Arial"/>
            </a:endParaRPr>
          </a:p>
          <a:p>
            <a:pPr eaLnBrk="1" fontAlgn="auto" hangingPunct="1">
              <a:spcBef>
                <a:spcPts val="0"/>
              </a:spcBef>
              <a:spcAft>
                <a:spcPts val="0"/>
              </a:spcAft>
              <a:defRPr/>
            </a:pPr>
            <a:r>
              <a:rPr lang="en-GB" sz="1400" b="1" dirty="0" smtClean="0">
                <a:solidFill>
                  <a:srgbClr val="595959"/>
                </a:solidFill>
                <a:sym typeface="Arial"/>
              </a:rPr>
              <a:t>Know</a:t>
            </a:r>
            <a:r>
              <a:rPr lang="en-GB" sz="1400" dirty="0" smtClean="0">
                <a:solidFill>
                  <a:srgbClr val="595959"/>
                </a:solidFill>
                <a:sym typeface="Arial"/>
              </a:rPr>
              <a:t>: </a:t>
            </a:r>
          </a:p>
          <a:p>
            <a:pPr marL="180000" lvl="1" indent="-180000" eaLnBrk="1" fontAlgn="auto" hangingPunct="1">
              <a:spcBef>
                <a:spcPts val="0"/>
              </a:spcBef>
              <a:spcAft>
                <a:spcPts val="0"/>
              </a:spcAft>
              <a:buClr>
                <a:srgbClr val="D42E12"/>
              </a:buClr>
              <a:buSzPct val="80000"/>
              <a:buFont typeface="Wingdings" pitchFamily="2" charset="2"/>
              <a:buChar char="n"/>
              <a:defRPr/>
            </a:pPr>
            <a:r>
              <a:rPr lang="en-GB" sz="1400" dirty="0" smtClean="0">
                <a:solidFill>
                  <a:srgbClr val="595959"/>
                </a:solidFill>
                <a:sym typeface="Arial"/>
              </a:rPr>
              <a:t>What the Life-Saving rules are – which ones are most relevant for us, what this looks like in our day-to-day work and how to recognise violations</a:t>
            </a:r>
          </a:p>
          <a:p>
            <a:pPr marL="180000" lvl="1" indent="-180000" eaLnBrk="1" fontAlgn="auto" hangingPunct="1">
              <a:spcBef>
                <a:spcPts val="0"/>
              </a:spcBef>
              <a:spcAft>
                <a:spcPts val="0"/>
              </a:spcAft>
              <a:buClr>
                <a:srgbClr val="D42E12"/>
              </a:buClr>
              <a:buSzPct val="80000"/>
              <a:buFont typeface="Wingdings" pitchFamily="2" charset="2"/>
              <a:buChar char="n"/>
              <a:defRPr/>
            </a:pPr>
            <a:r>
              <a:rPr lang="en-GB" sz="1400" dirty="0" smtClean="0">
                <a:solidFill>
                  <a:srgbClr val="FF0000"/>
                </a:solidFill>
                <a:latin typeface="Cooper Black" pitchFamily="18" charset="0"/>
                <a:sym typeface="Arial"/>
              </a:rPr>
              <a:t>Understand that the Life-Saving Rules have saved many lives, </a:t>
            </a:r>
            <a:r>
              <a:rPr lang="en-GB" sz="1400" dirty="0" smtClean="0">
                <a:solidFill>
                  <a:srgbClr val="595959"/>
                </a:solidFill>
                <a:sym typeface="Arial"/>
              </a:rPr>
              <a:t>decreased the number of (fatal) incidents, but still lives are lost which can be prevented by complying to the rules</a:t>
            </a:r>
          </a:p>
          <a:p>
            <a:pPr marL="180000" lvl="1" indent="-180000" eaLnBrk="1" fontAlgn="auto" hangingPunct="1">
              <a:spcBef>
                <a:spcPts val="0"/>
              </a:spcBef>
              <a:spcAft>
                <a:spcPts val="0"/>
              </a:spcAft>
              <a:buClr>
                <a:srgbClr val="D42E12"/>
              </a:buClr>
              <a:buSzPct val="80000"/>
              <a:buFont typeface="Wingdings" pitchFamily="2" charset="2"/>
              <a:buChar char="n"/>
              <a:defRPr/>
            </a:pPr>
            <a:r>
              <a:rPr lang="en-GB" sz="1400" dirty="0" smtClean="0">
                <a:solidFill>
                  <a:srgbClr val="595959"/>
                </a:solidFill>
                <a:sym typeface="Arial"/>
              </a:rPr>
              <a:t>That if you observe a violation you should intervene and report to avoid immediate and future incidents</a:t>
            </a:r>
            <a:br>
              <a:rPr lang="en-GB" sz="1400" dirty="0" smtClean="0">
                <a:solidFill>
                  <a:srgbClr val="595959"/>
                </a:solidFill>
                <a:sym typeface="Arial"/>
              </a:rPr>
            </a:br>
            <a:endParaRPr lang="en-GB" sz="1400" dirty="0" smtClean="0">
              <a:solidFill>
                <a:srgbClr val="595959"/>
              </a:solidFill>
              <a:sym typeface="Arial"/>
            </a:endParaRPr>
          </a:p>
          <a:p>
            <a:pPr eaLnBrk="1" fontAlgn="auto" hangingPunct="1">
              <a:spcBef>
                <a:spcPts val="0"/>
              </a:spcBef>
              <a:spcAft>
                <a:spcPts val="0"/>
              </a:spcAft>
              <a:defRPr/>
            </a:pPr>
            <a:r>
              <a:rPr lang="en-GB" sz="1400" b="1" dirty="0" smtClean="0">
                <a:solidFill>
                  <a:srgbClr val="595959"/>
                </a:solidFill>
                <a:sym typeface="Arial"/>
              </a:rPr>
              <a:t>Feel:</a:t>
            </a:r>
            <a:r>
              <a:rPr lang="en-GB" sz="1400" dirty="0" smtClean="0">
                <a:solidFill>
                  <a:srgbClr val="595959"/>
                </a:solidFill>
                <a:sym typeface="Arial"/>
              </a:rPr>
              <a:t> </a:t>
            </a:r>
          </a:p>
          <a:p>
            <a:pPr marL="180000" lvl="1" indent="-180000" eaLnBrk="1" fontAlgn="auto" hangingPunct="1">
              <a:spcBef>
                <a:spcPts val="0"/>
              </a:spcBef>
              <a:spcAft>
                <a:spcPts val="0"/>
              </a:spcAft>
              <a:buClr>
                <a:srgbClr val="D42E12"/>
              </a:buClr>
              <a:buSzPct val="80000"/>
              <a:buFont typeface="Wingdings" pitchFamily="2" charset="2"/>
              <a:buChar char="n"/>
              <a:defRPr/>
            </a:pPr>
            <a:r>
              <a:rPr lang="en-GB" sz="1400" dirty="0" smtClean="0">
                <a:solidFill>
                  <a:srgbClr val="595959"/>
                </a:solidFill>
                <a:sym typeface="Arial"/>
              </a:rPr>
              <a:t>Emotionally (re)connected with the Life-Saving rules</a:t>
            </a:r>
          </a:p>
          <a:p>
            <a:pPr marL="180000" lvl="1" indent="-180000" eaLnBrk="1" fontAlgn="auto" hangingPunct="1">
              <a:spcBef>
                <a:spcPts val="0"/>
              </a:spcBef>
              <a:spcAft>
                <a:spcPts val="0"/>
              </a:spcAft>
              <a:buClr>
                <a:srgbClr val="D42E12"/>
              </a:buClr>
              <a:buSzPct val="80000"/>
              <a:buFont typeface="Wingdings" pitchFamily="2" charset="2"/>
              <a:buChar char="n"/>
              <a:defRPr/>
            </a:pPr>
            <a:r>
              <a:rPr lang="en-GB" sz="1400" dirty="0" smtClean="0">
                <a:solidFill>
                  <a:srgbClr val="595959"/>
                </a:solidFill>
                <a:sym typeface="Arial"/>
              </a:rPr>
              <a:t>That the Life-Saving rules are there to save lives and actually do save lives, which could be yours</a:t>
            </a:r>
          </a:p>
          <a:p>
            <a:pPr marL="180000" lvl="1" indent="-180000" eaLnBrk="1" fontAlgn="auto" hangingPunct="1">
              <a:spcBef>
                <a:spcPts val="0"/>
              </a:spcBef>
              <a:spcAft>
                <a:spcPts val="0"/>
              </a:spcAft>
              <a:buClr>
                <a:srgbClr val="D42E12"/>
              </a:buClr>
              <a:buSzPct val="80000"/>
              <a:buFont typeface="Wingdings" pitchFamily="2" charset="2"/>
              <a:buChar char="n"/>
              <a:defRPr/>
            </a:pPr>
            <a:r>
              <a:rPr lang="en-GB" sz="1400" dirty="0" smtClean="0">
                <a:solidFill>
                  <a:srgbClr val="595959"/>
                </a:solidFill>
                <a:sym typeface="Arial"/>
              </a:rPr>
              <a:t>That intervention is an act of caring, not an accusation and can save the life of people around you</a:t>
            </a:r>
            <a:r>
              <a:rPr lang="en-GB" sz="1400" b="1" i="1" u="sng" dirty="0" smtClean="0">
                <a:solidFill>
                  <a:srgbClr val="595959"/>
                </a:solidFill>
                <a:sym typeface="Arial"/>
              </a:rPr>
              <a:t/>
            </a:r>
            <a:br>
              <a:rPr lang="en-GB" sz="1400" b="1" i="1" u="sng" dirty="0" smtClean="0">
                <a:solidFill>
                  <a:srgbClr val="595959"/>
                </a:solidFill>
                <a:sym typeface="Arial"/>
              </a:rPr>
            </a:br>
            <a:endParaRPr lang="en-GB" sz="1400" b="1" i="1" u="sng" dirty="0" smtClean="0">
              <a:solidFill>
                <a:srgbClr val="595959"/>
              </a:solidFill>
              <a:sym typeface="Arial"/>
            </a:endParaRPr>
          </a:p>
          <a:p>
            <a:pPr eaLnBrk="1" fontAlgn="auto" hangingPunct="1">
              <a:spcBef>
                <a:spcPts val="0"/>
              </a:spcBef>
              <a:spcAft>
                <a:spcPts val="0"/>
              </a:spcAft>
              <a:defRPr/>
            </a:pPr>
            <a:r>
              <a:rPr lang="en-GB" sz="1400" b="1" i="1" dirty="0" smtClean="0">
                <a:solidFill>
                  <a:srgbClr val="595959"/>
                </a:solidFill>
                <a:sym typeface="Arial"/>
              </a:rPr>
              <a:t>Do:  </a:t>
            </a:r>
          </a:p>
          <a:p>
            <a:pPr marL="180000" lvl="1" indent="-180000" eaLnBrk="1" fontAlgn="auto" hangingPunct="1">
              <a:spcBef>
                <a:spcPts val="0"/>
              </a:spcBef>
              <a:spcAft>
                <a:spcPts val="0"/>
              </a:spcAft>
              <a:buClr>
                <a:srgbClr val="D42E12"/>
              </a:buClr>
              <a:buSzPct val="80000"/>
              <a:buFont typeface="Wingdings" pitchFamily="2" charset="2"/>
              <a:buChar char="n"/>
              <a:defRPr/>
            </a:pPr>
            <a:r>
              <a:rPr lang="en-GB" sz="1400" dirty="0" smtClean="0">
                <a:solidFill>
                  <a:srgbClr val="595959"/>
                </a:solidFill>
                <a:sym typeface="Arial"/>
              </a:rPr>
              <a:t>Ask your supervisor / ask me for clarity on any of the rules</a:t>
            </a:r>
          </a:p>
          <a:p>
            <a:pPr marL="180000" lvl="1" indent="-180000" eaLnBrk="1" fontAlgn="auto" hangingPunct="1">
              <a:spcBef>
                <a:spcPts val="0"/>
              </a:spcBef>
              <a:spcAft>
                <a:spcPts val="0"/>
              </a:spcAft>
              <a:buClr>
                <a:srgbClr val="D42E12"/>
              </a:buClr>
              <a:buSzPct val="80000"/>
              <a:buFont typeface="Wingdings" pitchFamily="2" charset="2"/>
              <a:buChar char="n"/>
              <a:defRPr/>
            </a:pPr>
            <a:r>
              <a:rPr lang="en-GB" sz="1400" dirty="0" smtClean="0">
                <a:solidFill>
                  <a:srgbClr val="595959"/>
                </a:solidFill>
                <a:sym typeface="Arial"/>
              </a:rPr>
              <a:t>Agree on the next steps to comply, observe, intervene and report</a:t>
            </a:r>
          </a:p>
          <a:p>
            <a:pPr marL="180000" lvl="1" indent="-180000" eaLnBrk="1" fontAlgn="auto" hangingPunct="1">
              <a:spcBef>
                <a:spcPts val="0"/>
              </a:spcBef>
              <a:spcAft>
                <a:spcPts val="0"/>
              </a:spcAft>
              <a:buClr>
                <a:srgbClr val="D42E12"/>
              </a:buClr>
              <a:buSzPct val="80000"/>
              <a:buFont typeface="Wingdings" pitchFamily="2" charset="2"/>
              <a:buChar char="n"/>
              <a:defRPr/>
            </a:pPr>
            <a:r>
              <a:rPr lang="en-GB" sz="1400" dirty="0" smtClean="0">
                <a:solidFill>
                  <a:srgbClr val="595959"/>
                </a:solidFill>
                <a:sym typeface="Arial"/>
              </a:rPr>
              <a:t>Regularly discuss how to prevent Life-Saving Rule Violations in team talks</a:t>
            </a:r>
          </a:p>
          <a:p>
            <a:pPr lvl="1" eaLnBrk="1" fontAlgn="auto" hangingPunct="1">
              <a:spcBef>
                <a:spcPts val="0"/>
              </a:spcBef>
              <a:spcAft>
                <a:spcPts val="0"/>
              </a:spcAft>
              <a:buFont typeface="Arial" pitchFamily="34" charset="0"/>
              <a:buNone/>
              <a:defRPr/>
            </a:pPr>
            <a:endParaRPr lang="en-GB" sz="1400" dirty="0" smtClean="0">
              <a:solidFill>
                <a:srgbClr val="595959"/>
              </a:solidFill>
              <a:sym typeface="Arial"/>
            </a:endParaRP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7A151D1-14CD-4B2C-8981-79EC8963A33F}" type="slidenum">
              <a:rPr lang="en-GB" altLang="en-US" smtClean="0">
                <a:latin typeface="Futura Medium" pitchFamily="2" charset="0"/>
              </a:rPr>
              <a:pPr/>
              <a:t>5</a:t>
            </a:fld>
            <a:endParaRPr lang="en-GB" altLang="en-US" smtClean="0">
              <a:latin typeface="Futura Medium" pitchFamily="2" charset="0"/>
            </a:endParaRPr>
          </a:p>
        </p:txBody>
      </p:sp>
    </p:spTree>
    <p:extLst>
      <p:ext uri="{BB962C8B-B14F-4D97-AF65-F5344CB8AC3E}">
        <p14:creationId xmlns:p14="http://schemas.microsoft.com/office/powerpoint/2010/main" val="2121731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solidFill>
                  <a:srgbClr val="595959"/>
                </a:solidFill>
                <a:sym typeface="Arial" panose="020B0604020202020204" pitchFamily="34" charset="0"/>
              </a:rPr>
              <a:t>Look at the content closely and personalise what you want to say</a:t>
            </a:r>
          </a:p>
          <a:p>
            <a:pPr eaLnBrk="1" hangingPunct="1">
              <a:spcBef>
                <a:spcPct val="0"/>
              </a:spcBef>
            </a:pPr>
            <a:r>
              <a:rPr lang="en-GB" altLang="en-US" smtClean="0">
                <a:solidFill>
                  <a:srgbClr val="595959"/>
                </a:solidFill>
                <a:sym typeface="Arial" panose="020B0604020202020204" pitchFamily="34" charset="0"/>
              </a:rPr>
              <a:t>This one hour interactive session is to remind us all of the Life-Saving Rules and reflect on how we can keep ourselves and each other safe in the workplace.</a:t>
            </a:r>
          </a:p>
          <a:p>
            <a:pPr eaLnBrk="1" hangingPunct="1">
              <a:spcBef>
                <a:spcPct val="0"/>
              </a:spcBef>
            </a:pPr>
            <a:r>
              <a:rPr lang="en-GB" altLang="en-US" smtClean="0">
                <a:solidFill>
                  <a:srgbClr val="595959"/>
                </a:solidFill>
              </a:rPr>
              <a:t>Deliver the numbers of lives that have been saved simply and clearly</a:t>
            </a:r>
          </a:p>
          <a:p>
            <a:pPr eaLnBrk="1" hangingPunct="1">
              <a:spcBef>
                <a:spcPct val="0"/>
              </a:spcBef>
            </a:pPr>
            <a:endParaRPr lang="en-GB" altLang="en-US" smtClean="0">
              <a:solidFill>
                <a:srgbClr val="595959"/>
              </a:solidFill>
            </a:endParaRPr>
          </a:p>
          <a:p>
            <a:pPr eaLnBrk="1" hangingPunct="1">
              <a:spcBef>
                <a:spcPct val="0"/>
              </a:spcBef>
            </a:pPr>
            <a:r>
              <a:rPr lang="en-US" altLang="en-US" b="1" smtClean="0"/>
              <a:t>Consider  to make it personal  having a 2-3 minute discussion with your team (similar to a Safety Moment):</a:t>
            </a:r>
          </a:p>
          <a:p>
            <a:pPr eaLnBrk="1" hangingPunct="1">
              <a:spcBef>
                <a:spcPct val="0"/>
              </a:spcBef>
            </a:pPr>
            <a:r>
              <a:rPr lang="en-US" altLang="en-US" b="1" smtClean="0"/>
              <a:t>Who has an example of when they have witnessed and/or intervened in a Life Saving Rule relevant situation? </a:t>
            </a:r>
          </a:p>
          <a:p>
            <a:pPr eaLnBrk="1" hangingPunct="1">
              <a:spcBef>
                <a:spcPct val="0"/>
              </a:spcBef>
            </a:pPr>
            <a:endParaRPr lang="en-GB" altLang="en-US" smtClean="0">
              <a:solidFill>
                <a:srgbClr val="595959"/>
              </a:solidFill>
            </a:endParaRP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DB7B85E-5819-4B3F-8C3D-DDC9E57A2F16}" type="slidenum">
              <a:rPr lang="en-GB" altLang="en-US" smtClean="0">
                <a:latin typeface="Futura Medium" pitchFamily="2" charset="0"/>
              </a:rPr>
              <a:pPr/>
              <a:t>6</a:t>
            </a:fld>
            <a:endParaRPr lang="en-GB" altLang="en-US" smtClean="0">
              <a:latin typeface="Futura Medium" pitchFamily="2" charset="0"/>
            </a:endParaRPr>
          </a:p>
        </p:txBody>
      </p:sp>
    </p:spTree>
    <p:extLst>
      <p:ext uri="{BB962C8B-B14F-4D97-AF65-F5344CB8AC3E}">
        <p14:creationId xmlns:p14="http://schemas.microsoft.com/office/powerpoint/2010/main" val="4160020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4CD00CB-AA39-4650-B56E-455A5E5D27D7}" type="slidenum">
              <a:rPr lang="en-GB" altLang="en-US" smtClean="0">
                <a:latin typeface="Futura Medium" pitchFamily="2" charset="0"/>
              </a:rPr>
              <a:pPr/>
              <a:t>7</a:t>
            </a:fld>
            <a:endParaRPr lang="en-GB" altLang="en-US" smtClean="0">
              <a:latin typeface="Futura Medium" pitchFamily="2" charset="0"/>
            </a:endParaRPr>
          </a:p>
        </p:txBody>
      </p:sp>
    </p:spTree>
    <p:extLst>
      <p:ext uri="{BB962C8B-B14F-4D97-AF65-F5344CB8AC3E}">
        <p14:creationId xmlns:p14="http://schemas.microsoft.com/office/powerpoint/2010/main" val="2570242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b="1" smtClean="0">
                <a:solidFill>
                  <a:srgbClr val="595959"/>
                </a:solidFill>
                <a:sym typeface="Arial" panose="020B0604020202020204" pitchFamily="34" charset="0"/>
              </a:rPr>
              <a:t>Intent: </a:t>
            </a:r>
            <a:r>
              <a:rPr lang="en-GB" altLang="en-US" smtClean="0">
                <a:solidFill>
                  <a:srgbClr val="595959"/>
                </a:solidFill>
                <a:sym typeface="Arial" panose="020B0604020202020204" pitchFamily="34" charset="0"/>
              </a:rPr>
              <a:t>Setting clear expectations</a:t>
            </a:r>
          </a:p>
          <a:p>
            <a:endParaRPr lang="en-GB" altLang="en-US" smtClean="0">
              <a:solidFill>
                <a:srgbClr val="595959"/>
              </a:solidFill>
              <a:sym typeface="Arial" panose="020B0604020202020204" pitchFamily="34" charset="0"/>
            </a:endParaRPr>
          </a:p>
          <a:p>
            <a:pPr eaLnBrk="1" hangingPunct="1">
              <a:spcBef>
                <a:spcPct val="0"/>
              </a:spcBef>
            </a:pPr>
            <a:r>
              <a:rPr lang="en-GB" altLang="en-US" smtClean="0">
                <a:solidFill>
                  <a:srgbClr val="595959"/>
                </a:solidFill>
                <a:sym typeface="Arial" panose="020B0604020202020204" pitchFamily="34" charset="0"/>
              </a:rPr>
              <a:t>It is important to make the session as interactive as possible by asking questions and involving as many people as you can. Please take time in setting up your session in advance and giving yourself time for proper preparation.</a:t>
            </a:r>
          </a:p>
          <a:p>
            <a:pPr eaLnBrk="1" hangingPunct="1">
              <a:spcBef>
                <a:spcPct val="0"/>
              </a:spcBef>
            </a:pPr>
            <a:r>
              <a:rPr lang="en-GB" altLang="en-US" smtClean="0">
                <a:solidFill>
                  <a:srgbClr val="595959"/>
                </a:solidFill>
                <a:sym typeface="Arial" panose="020B0604020202020204" pitchFamily="34" charset="0"/>
              </a:rPr>
              <a:t>Go through the running order – verify timings yourself. These might vary depending on whether you want to include some local examples or not</a:t>
            </a: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310FD4D-5671-407F-9B17-AB91AB340D10}" type="slidenum">
              <a:rPr lang="en-GB" altLang="en-US" smtClean="0">
                <a:latin typeface="Futura Medium" pitchFamily="2" charset="0"/>
              </a:rPr>
              <a:pPr/>
              <a:t>8</a:t>
            </a:fld>
            <a:endParaRPr lang="en-GB" altLang="en-US" smtClean="0">
              <a:latin typeface="Futura Medium" pitchFamily="2" charset="0"/>
            </a:endParaRPr>
          </a:p>
        </p:txBody>
      </p:sp>
    </p:spTree>
    <p:extLst>
      <p:ext uri="{BB962C8B-B14F-4D97-AF65-F5344CB8AC3E}">
        <p14:creationId xmlns:p14="http://schemas.microsoft.com/office/powerpoint/2010/main" val="3278697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BAF429B-E662-4749-851B-E053A9E9B1A5}" type="slidenum">
              <a:rPr lang="en-GB" altLang="en-US" smtClean="0">
                <a:latin typeface="Futura Medium" pitchFamily="2" charset="0"/>
              </a:rPr>
              <a:pPr/>
              <a:t>9</a:t>
            </a:fld>
            <a:endParaRPr lang="en-GB" altLang="en-US" smtClean="0">
              <a:latin typeface="Futura Medium" pitchFamily="2" charset="0"/>
            </a:endParaRPr>
          </a:p>
        </p:txBody>
      </p:sp>
    </p:spTree>
    <p:extLst>
      <p:ext uri="{BB962C8B-B14F-4D97-AF65-F5344CB8AC3E}">
        <p14:creationId xmlns:p14="http://schemas.microsoft.com/office/powerpoint/2010/main" val="2389910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6620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4"/>
          <p:cNvSpPr>
            <a:spLocks noChangeArrowheads="1"/>
          </p:cNvSpPr>
          <p:nvPr userDrawn="1"/>
        </p:nvSpPr>
        <p:spPr bwMode="auto">
          <a:xfrm>
            <a:off x="0" y="228600"/>
            <a:ext cx="8675688" cy="515938"/>
          </a:xfrm>
          <a:prstGeom prst="rect">
            <a:avLst/>
          </a:prstGeom>
          <a:solidFill>
            <a:schemeClr val="bg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28800" tIns="133200" rIns="3600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defRPr/>
            </a:pPr>
            <a:endParaRPr lang="en-US" altLang="en-US" sz="2400" b="1" smtClean="0">
              <a:solidFill>
                <a:schemeClr val="tx2"/>
              </a:solidFill>
              <a:latin typeface="Futura Medium" panose="00000800000000000000" pitchFamily="2" charset="0"/>
            </a:endParaRPr>
          </a:p>
        </p:txBody>
      </p:sp>
      <p:sp>
        <p:nvSpPr>
          <p:cNvPr id="34" name="Rectangle 2"/>
          <p:cNvSpPr>
            <a:spLocks noGrp="1" noChangeArrowheads="1"/>
          </p:cNvSpPr>
          <p:nvPr>
            <p:ph type="title"/>
          </p:nvPr>
        </p:nvSpPr>
        <p:spPr bwMode="auto">
          <a:xfrm>
            <a:off x="900112" y="295200"/>
            <a:ext cx="7700400" cy="419156"/>
          </a:xfrm>
          <a:prstGeom prst="rect">
            <a:avLst/>
          </a:prstGeom>
          <a:noFill/>
          <a:ln w="9525" algn="ctr">
            <a:noFill/>
            <a:miter lim="800000"/>
            <a:headEnd/>
            <a:tailEnd/>
          </a:ln>
        </p:spPr>
        <p:txBody>
          <a:bodyPr/>
          <a:lstStyle>
            <a:lvl1pPr>
              <a:defRPr cap="all" baseline="0">
                <a:solidFill>
                  <a:schemeClr val="tx1"/>
                </a:solidFill>
              </a:defRPr>
            </a:lvl1pPr>
          </a:lstStyle>
          <a:p>
            <a:pPr lvl="0"/>
            <a:r>
              <a:rPr lang="en-US" dirty="0" smtClean="0"/>
              <a:t>Click to edit Master title style</a:t>
            </a:r>
          </a:p>
        </p:txBody>
      </p:sp>
    </p:spTree>
    <p:extLst>
      <p:ext uri="{BB962C8B-B14F-4D97-AF65-F5344CB8AC3E}">
        <p14:creationId xmlns:p14="http://schemas.microsoft.com/office/powerpoint/2010/main" val="270575711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 2 Line Heading">
    <p:spTree>
      <p:nvGrpSpPr>
        <p:cNvPr id="1" name=""/>
        <p:cNvGrpSpPr/>
        <p:nvPr/>
      </p:nvGrpSpPr>
      <p:grpSpPr>
        <a:xfrm>
          <a:off x="0" y="0"/>
          <a:ext cx="0" cy="0"/>
          <a:chOff x="0" y="0"/>
          <a:chExt cx="0" cy="0"/>
        </a:xfrm>
      </p:grpSpPr>
      <p:sp>
        <p:nvSpPr>
          <p:cNvPr id="3" name="Rectangle 4"/>
          <p:cNvSpPr>
            <a:spLocks noChangeArrowheads="1"/>
          </p:cNvSpPr>
          <p:nvPr userDrawn="1"/>
        </p:nvSpPr>
        <p:spPr bwMode="auto">
          <a:xfrm>
            <a:off x="0" y="228600"/>
            <a:ext cx="8675688" cy="893763"/>
          </a:xfrm>
          <a:prstGeom prst="rect">
            <a:avLst/>
          </a:prstGeom>
          <a:solidFill>
            <a:schemeClr val="bg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28800" tIns="133200" rIns="3600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defRPr/>
            </a:pPr>
            <a:endParaRPr lang="en-US" altLang="en-US" sz="2400" b="1" smtClean="0">
              <a:solidFill>
                <a:schemeClr val="tx2"/>
              </a:solidFill>
              <a:latin typeface="Futura Medium" panose="00000800000000000000" pitchFamily="2" charset="0"/>
            </a:endParaRPr>
          </a:p>
        </p:txBody>
      </p:sp>
      <p:sp>
        <p:nvSpPr>
          <p:cNvPr id="34" name="Rectangle 2"/>
          <p:cNvSpPr>
            <a:spLocks noGrp="1" noChangeArrowheads="1"/>
          </p:cNvSpPr>
          <p:nvPr>
            <p:ph type="title"/>
          </p:nvPr>
        </p:nvSpPr>
        <p:spPr bwMode="auto">
          <a:xfrm>
            <a:off x="900112" y="295200"/>
            <a:ext cx="7700400" cy="741600"/>
          </a:xfrm>
          <a:prstGeom prst="rect">
            <a:avLst/>
          </a:prstGeom>
          <a:noFill/>
          <a:ln w="9525" algn="ctr">
            <a:noFill/>
            <a:miter lim="800000"/>
            <a:headEnd/>
            <a:tailEnd/>
          </a:ln>
        </p:spPr>
        <p:txBody>
          <a:bodyPr/>
          <a:lstStyle>
            <a:lvl1pPr>
              <a:defRPr cap="all" baseline="0">
                <a:solidFill>
                  <a:schemeClr val="tx1"/>
                </a:solidFill>
                <a:latin typeface="+mj-lt"/>
                <a:cs typeface="Arial" pitchFamily="34" charset="0"/>
              </a:defRPr>
            </a:lvl1pPr>
          </a:lstStyle>
          <a:p>
            <a:pPr lvl="0"/>
            <a:r>
              <a:rPr lang="en-US" dirty="0" smtClean="0"/>
              <a:t>Click to edit Master title style</a:t>
            </a:r>
          </a:p>
        </p:txBody>
      </p:sp>
    </p:spTree>
    <p:extLst>
      <p:ext uri="{BB962C8B-B14F-4D97-AF65-F5344CB8AC3E}">
        <p14:creationId xmlns:p14="http://schemas.microsoft.com/office/powerpoint/2010/main" val="390293456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3" name="Rectangle 2"/>
          <p:cNvSpPr/>
          <p:nvPr userDrawn="1"/>
        </p:nvSpPr>
        <p:spPr>
          <a:xfrm>
            <a:off x="901700" y="1096963"/>
            <a:ext cx="7440613" cy="4603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4" name="Text Placeholder 13"/>
          <p:cNvSpPr>
            <a:spLocks noGrp="1"/>
          </p:cNvSpPr>
          <p:nvPr>
            <p:ph type="body" sz="quarter" idx="13"/>
          </p:nvPr>
        </p:nvSpPr>
        <p:spPr>
          <a:xfrm>
            <a:off x="1782070" y="1415008"/>
            <a:ext cx="2243127" cy="964626"/>
          </a:xfrm>
          <a:prstGeom prst="rect">
            <a:avLst/>
          </a:prstGeom>
        </p:spPr>
        <p:txBody>
          <a:bodyPr/>
          <a:lstStyle>
            <a:lvl1pPr>
              <a:buNone/>
              <a:defRPr sz="6000">
                <a:solidFill>
                  <a:schemeClr val="tx1"/>
                </a:solidFill>
                <a:latin typeface="Arial" pitchFamily="34" charset="0"/>
                <a:cs typeface="Arial" pitchFamily="34" charset="0"/>
              </a:defRPr>
            </a:lvl1pPr>
          </a:lstStyle>
          <a:p>
            <a:pPr lvl="0"/>
            <a:r>
              <a:rPr lang="en-US" smtClean="0"/>
              <a:t>Click to edit Master text styles</a:t>
            </a:r>
          </a:p>
        </p:txBody>
      </p:sp>
    </p:spTree>
    <p:extLst>
      <p:ext uri="{BB962C8B-B14F-4D97-AF65-F5344CB8AC3E}">
        <p14:creationId xmlns:p14="http://schemas.microsoft.com/office/powerpoint/2010/main" val="73242287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50536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Mandatory)">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extLst>
      <p:ext uri="{BB962C8B-B14F-4D97-AF65-F5344CB8AC3E}">
        <p14:creationId xmlns:p14="http://schemas.microsoft.com/office/powerpoint/2010/main" val="200239884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4"/>
          <p:cNvSpPr>
            <a:spLocks noChangeArrowheads="1"/>
          </p:cNvSpPr>
          <p:nvPr userDrawn="1"/>
        </p:nvSpPr>
        <p:spPr bwMode="auto">
          <a:xfrm>
            <a:off x="0" y="228600"/>
            <a:ext cx="8675688" cy="515938"/>
          </a:xfrm>
          <a:prstGeom prst="rect">
            <a:avLst/>
          </a:prstGeom>
          <a:solidFill>
            <a:schemeClr val="bg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28800" tIns="133200" rIns="3600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defRPr/>
            </a:pPr>
            <a:endParaRPr lang="en-US" altLang="en-US" sz="2400" b="1" smtClean="0">
              <a:solidFill>
                <a:schemeClr val="tx2"/>
              </a:solidFill>
              <a:latin typeface="Futura Medium" panose="00000800000000000000" pitchFamily="2" charset="0"/>
            </a:endParaRPr>
          </a:p>
        </p:txBody>
      </p:sp>
      <p:sp>
        <p:nvSpPr>
          <p:cNvPr id="34" name="Rectangle 2"/>
          <p:cNvSpPr>
            <a:spLocks noGrp="1" noChangeArrowheads="1"/>
          </p:cNvSpPr>
          <p:nvPr>
            <p:ph type="title"/>
          </p:nvPr>
        </p:nvSpPr>
        <p:spPr bwMode="auto">
          <a:xfrm>
            <a:off x="900112" y="295200"/>
            <a:ext cx="7700400" cy="419156"/>
          </a:xfrm>
          <a:prstGeom prst="rect">
            <a:avLst/>
          </a:prstGeom>
          <a:noFill/>
          <a:ln w="9525" algn="ctr">
            <a:noFill/>
            <a:miter lim="800000"/>
            <a:headEnd/>
            <a:tailEnd/>
          </a:ln>
        </p:spPr>
        <p:txBody>
          <a:bodyPr/>
          <a:lstStyle>
            <a:lvl1pPr>
              <a:defRPr cap="all" baseline="0">
                <a:solidFill>
                  <a:schemeClr val="tx1"/>
                </a:solidFill>
              </a:defRPr>
            </a:lvl1pPr>
          </a:lstStyle>
          <a:p>
            <a:pPr lvl="0"/>
            <a:r>
              <a:rPr lang="en-US" noProof="0" dirty="0" smtClean="0"/>
              <a:t>Click to edit Master title style</a:t>
            </a:r>
            <a:endParaRPr lang="en-GB" noProof="0" dirty="0" smtClean="0"/>
          </a:p>
        </p:txBody>
      </p:sp>
      <p:sp>
        <p:nvSpPr>
          <p:cNvPr id="10" name="Content Placeholder 9"/>
          <p:cNvSpPr>
            <a:spLocks noGrp="1"/>
          </p:cNvSpPr>
          <p:nvPr>
            <p:ph sz="quarter" idx="11"/>
          </p:nvPr>
        </p:nvSpPr>
        <p:spPr>
          <a:xfrm>
            <a:off x="906511" y="1312201"/>
            <a:ext cx="7770763" cy="5071137"/>
          </a:xfrm>
        </p:spPr>
        <p:txBody>
          <a:bodyPr/>
          <a:lstStyle>
            <a:lvl1pPr marL="0" indent="0" defTabSz="268288">
              <a:lnSpc>
                <a:spcPct val="120000"/>
              </a:lnSpc>
              <a:spcBef>
                <a:spcPts val="0"/>
              </a:spcBef>
              <a:defRPr/>
            </a:lvl1pPr>
            <a:lvl2pPr marL="271463" indent="-271463" defTabSz="268288">
              <a:lnSpc>
                <a:spcPct val="120000"/>
              </a:lnSpc>
              <a:spcBef>
                <a:spcPts val="0"/>
              </a:spcBef>
              <a:defRPr/>
            </a:lvl2pPr>
            <a:lvl3pPr marL="450850" indent="-180975" defTabSz="268288">
              <a:lnSpc>
                <a:spcPct val="120000"/>
              </a:lnSpc>
              <a:spcBef>
                <a:spcPts val="0"/>
              </a:spcBef>
              <a:buClr>
                <a:schemeClr val="tx1"/>
              </a:buClr>
              <a:buSzPct val="75000"/>
              <a:buFont typeface="Wingdings" pitchFamily="2" charset="2"/>
              <a:buChar char=""/>
              <a:defRPr sz="2000"/>
            </a:lvl3pPr>
            <a:lvl4pPr defTabSz="268288">
              <a:lnSpc>
                <a:spcPct val="120000"/>
              </a:lnSpc>
              <a:spcBef>
                <a:spcPts val="0"/>
              </a:spcBef>
              <a:buClr>
                <a:schemeClr val="tx1"/>
              </a:buClr>
              <a:buSzPct val="75000"/>
              <a:buFont typeface="Wingdings" pitchFamily="2" charset="2"/>
              <a:buChar char=""/>
              <a:defRPr sz="1600"/>
            </a:lvl4pPr>
            <a:lvl5pPr defTabSz="268288">
              <a:lnSpc>
                <a:spcPct val="120000"/>
              </a:lnSpc>
              <a:spcBef>
                <a:spcPts val="0"/>
              </a:spcBef>
              <a:buClr>
                <a:schemeClr val="tx1"/>
              </a:buClr>
              <a:buSzPct val="75000"/>
              <a:buFont typeface="Wingdings" pitchFamily="2" charset="2"/>
              <a:buChar char=""/>
              <a:defRPr sz="1400"/>
            </a:lvl5pPr>
            <a:lvl6pPr defTabSz="268288">
              <a:lnSpc>
                <a:spcPct val="120000"/>
              </a:lnSpc>
              <a:buClr>
                <a:schemeClr val="tx1"/>
              </a:buClr>
              <a:buSzPct val="75000"/>
              <a:buFont typeface="Wingdings" pitchFamily="2" charset="2"/>
              <a:buChar char=""/>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Tree>
    <p:extLst>
      <p:ext uri="{BB962C8B-B14F-4D97-AF65-F5344CB8AC3E}">
        <p14:creationId xmlns:p14="http://schemas.microsoft.com/office/powerpoint/2010/main" val="175221551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2 Line Heading">
    <p:spTree>
      <p:nvGrpSpPr>
        <p:cNvPr id="1" name=""/>
        <p:cNvGrpSpPr/>
        <p:nvPr/>
      </p:nvGrpSpPr>
      <p:grpSpPr>
        <a:xfrm>
          <a:off x="0" y="0"/>
          <a:ext cx="0" cy="0"/>
          <a:chOff x="0" y="0"/>
          <a:chExt cx="0" cy="0"/>
        </a:xfrm>
      </p:grpSpPr>
      <p:sp>
        <p:nvSpPr>
          <p:cNvPr id="4" name="Rectangle 4"/>
          <p:cNvSpPr>
            <a:spLocks noChangeArrowheads="1"/>
          </p:cNvSpPr>
          <p:nvPr userDrawn="1"/>
        </p:nvSpPr>
        <p:spPr bwMode="auto">
          <a:xfrm>
            <a:off x="0" y="228600"/>
            <a:ext cx="8675688" cy="893763"/>
          </a:xfrm>
          <a:prstGeom prst="rect">
            <a:avLst/>
          </a:prstGeom>
          <a:solidFill>
            <a:schemeClr val="bg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28800" tIns="133200" rIns="3600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defRPr/>
            </a:pPr>
            <a:endParaRPr lang="en-US" altLang="en-US" sz="2400" b="1" smtClean="0">
              <a:solidFill>
                <a:schemeClr val="tx2"/>
              </a:solidFill>
              <a:latin typeface="Futura Medium" panose="00000800000000000000" pitchFamily="2" charset="0"/>
            </a:endParaRPr>
          </a:p>
        </p:txBody>
      </p:sp>
      <p:sp>
        <p:nvSpPr>
          <p:cNvPr id="34" name="Rectangle 2"/>
          <p:cNvSpPr>
            <a:spLocks noGrp="1" noChangeArrowheads="1"/>
          </p:cNvSpPr>
          <p:nvPr>
            <p:ph type="title"/>
          </p:nvPr>
        </p:nvSpPr>
        <p:spPr bwMode="auto">
          <a:xfrm>
            <a:off x="900112" y="295200"/>
            <a:ext cx="7700400" cy="741600"/>
          </a:xfrm>
          <a:prstGeom prst="rect">
            <a:avLst/>
          </a:prstGeom>
          <a:noFill/>
          <a:ln w="9525" algn="ctr">
            <a:noFill/>
            <a:miter lim="800000"/>
            <a:headEnd/>
            <a:tailEnd/>
          </a:ln>
        </p:spPr>
        <p:txBody>
          <a:bodyPr/>
          <a:lstStyle>
            <a:lvl1pPr>
              <a:defRPr cap="all" baseline="0">
                <a:solidFill>
                  <a:schemeClr val="tx1"/>
                </a:solidFill>
              </a:defRPr>
            </a:lvl1pPr>
          </a:lstStyle>
          <a:p>
            <a:pPr lvl="0"/>
            <a:r>
              <a:rPr lang="en-US" noProof="0" dirty="0" smtClean="0"/>
              <a:t>Click to edit Master title style</a:t>
            </a:r>
            <a:endParaRPr lang="en-GB" noProof="0" dirty="0" smtClean="0"/>
          </a:p>
        </p:txBody>
      </p:sp>
      <p:sp>
        <p:nvSpPr>
          <p:cNvPr id="11" name="Content Placeholder 9"/>
          <p:cNvSpPr>
            <a:spLocks noGrp="1"/>
          </p:cNvSpPr>
          <p:nvPr>
            <p:ph sz="quarter" idx="11"/>
          </p:nvPr>
        </p:nvSpPr>
        <p:spPr>
          <a:xfrm>
            <a:off x="906512" y="1312202"/>
            <a:ext cx="7766050" cy="5071136"/>
          </a:xfrm>
        </p:spPr>
        <p:txBody>
          <a:bodyPr/>
          <a:lstStyle>
            <a:lvl1pPr marL="0" indent="0" defTabSz="268288">
              <a:lnSpc>
                <a:spcPct val="120000"/>
              </a:lnSpc>
              <a:spcBef>
                <a:spcPts val="0"/>
              </a:spcBef>
              <a:defRPr/>
            </a:lvl1pPr>
            <a:lvl2pPr marL="271463" indent="-271463" defTabSz="268288">
              <a:lnSpc>
                <a:spcPct val="120000"/>
              </a:lnSpc>
              <a:spcBef>
                <a:spcPts val="0"/>
              </a:spcBef>
              <a:defRPr/>
            </a:lvl2pPr>
            <a:lvl3pPr marL="450850" indent="-180975" defTabSz="268288">
              <a:lnSpc>
                <a:spcPct val="120000"/>
              </a:lnSpc>
              <a:spcBef>
                <a:spcPts val="0"/>
              </a:spcBef>
              <a:buClr>
                <a:schemeClr val="tx1"/>
              </a:buClr>
              <a:buSzPct val="75000"/>
              <a:buFont typeface="Wingdings" pitchFamily="2" charset="2"/>
              <a:buChar char=""/>
              <a:defRPr sz="2000"/>
            </a:lvl3pPr>
            <a:lvl4pPr defTabSz="268288">
              <a:lnSpc>
                <a:spcPct val="120000"/>
              </a:lnSpc>
              <a:spcBef>
                <a:spcPts val="0"/>
              </a:spcBef>
              <a:buClr>
                <a:schemeClr val="tx1"/>
              </a:buClr>
              <a:buSzPct val="75000"/>
              <a:buFont typeface="Wingdings" pitchFamily="2" charset="2"/>
              <a:buChar char=""/>
              <a:defRPr sz="1600"/>
            </a:lvl4pPr>
            <a:lvl5pPr defTabSz="268288">
              <a:lnSpc>
                <a:spcPct val="120000"/>
              </a:lnSpc>
              <a:spcBef>
                <a:spcPts val="0"/>
              </a:spcBef>
              <a:buClr>
                <a:schemeClr val="tx1"/>
              </a:buClr>
              <a:buSzPct val="75000"/>
              <a:buFont typeface="Wingdings" pitchFamily="2" charset="2"/>
              <a:buChar char=""/>
              <a:defRPr sz="1400"/>
            </a:lvl5pPr>
            <a:lvl6pPr defTabSz="268288">
              <a:lnSpc>
                <a:spcPct val="120000"/>
              </a:lnSpc>
              <a:buClr>
                <a:schemeClr val="tx1"/>
              </a:buClr>
              <a:buSzPct val="75000"/>
              <a:buFont typeface="Wingdings" pitchFamily="2" charset="2"/>
              <a:buChar char=""/>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Tree>
    <p:extLst>
      <p:ext uri="{BB962C8B-B14F-4D97-AF65-F5344CB8AC3E}">
        <p14:creationId xmlns:p14="http://schemas.microsoft.com/office/powerpoint/2010/main" val="46413859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High Content">
    <p:spTree>
      <p:nvGrpSpPr>
        <p:cNvPr id="1" name=""/>
        <p:cNvGrpSpPr/>
        <p:nvPr/>
      </p:nvGrpSpPr>
      <p:grpSpPr>
        <a:xfrm>
          <a:off x="0" y="0"/>
          <a:ext cx="0" cy="0"/>
          <a:chOff x="0" y="0"/>
          <a:chExt cx="0" cy="0"/>
        </a:xfrm>
      </p:grpSpPr>
      <p:sp>
        <p:nvSpPr>
          <p:cNvPr id="4" name="Rectangle 4"/>
          <p:cNvSpPr>
            <a:spLocks noChangeArrowheads="1"/>
          </p:cNvSpPr>
          <p:nvPr userDrawn="1"/>
        </p:nvSpPr>
        <p:spPr bwMode="auto">
          <a:xfrm>
            <a:off x="0" y="228600"/>
            <a:ext cx="8675688" cy="893763"/>
          </a:xfrm>
          <a:prstGeom prst="rect">
            <a:avLst/>
          </a:prstGeom>
          <a:solidFill>
            <a:schemeClr val="bg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28800" tIns="133200" rIns="3600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defRPr/>
            </a:pPr>
            <a:endParaRPr lang="en-US" altLang="en-US" sz="2400" b="1" smtClean="0">
              <a:solidFill>
                <a:schemeClr val="tx2"/>
              </a:solidFill>
              <a:latin typeface="Futura Medium" panose="00000800000000000000" pitchFamily="2" charset="0"/>
            </a:endParaRPr>
          </a:p>
        </p:txBody>
      </p:sp>
      <p:sp>
        <p:nvSpPr>
          <p:cNvPr id="34" name="Rectangle 2"/>
          <p:cNvSpPr>
            <a:spLocks noGrp="1" noChangeArrowheads="1"/>
          </p:cNvSpPr>
          <p:nvPr>
            <p:ph type="title"/>
          </p:nvPr>
        </p:nvSpPr>
        <p:spPr bwMode="auto">
          <a:xfrm>
            <a:off x="900112" y="295200"/>
            <a:ext cx="7700400" cy="741600"/>
          </a:xfrm>
          <a:prstGeom prst="rect">
            <a:avLst/>
          </a:prstGeom>
          <a:noFill/>
          <a:ln w="9525" algn="ctr">
            <a:noFill/>
            <a:miter lim="800000"/>
            <a:headEnd/>
            <a:tailEnd/>
          </a:ln>
        </p:spPr>
        <p:txBody>
          <a:bodyPr/>
          <a:lstStyle>
            <a:lvl1pPr>
              <a:defRPr cap="all" baseline="0">
                <a:solidFill>
                  <a:schemeClr val="tx1"/>
                </a:solidFill>
              </a:defRPr>
            </a:lvl1pPr>
          </a:lstStyle>
          <a:p>
            <a:pPr lvl="0"/>
            <a:r>
              <a:rPr lang="en-US" noProof="0" dirty="0" smtClean="0"/>
              <a:t>Click to edit Master title style</a:t>
            </a:r>
            <a:endParaRPr lang="en-GB" noProof="0" dirty="0" smtClean="0"/>
          </a:p>
        </p:txBody>
      </p:sp>
      <p:sp>
        <p:nvSpPr>
          <p:cNvPr id="11" name="Content Placeholder 9"/>
          <p:cNvSpPr>
            <a:spLocks noGrp="1"/>
          </p:cNvSpPr>
          <p:nvPr>
            <p:ph sz="quarter" idx="11"/>
          </p:nvPr>
        </p:nvSpPr>
        <p:spPr>
          <a:xfrm>
            <a:off x="906512" y="1312202"/>
            <a:ext cx="7766050" cy="5071136"/>
          </a:xfrm>
        </p:spPr>
        <p:txBody>
          <a:bodyPr/>
          <a:lstStyle>
            <a:lvl1pPr marL="0" indent="0" defTabSz="268288">
              <a:lnSpc>
                <a:spcPct val="120000"/>
              </a:lnSpc>
              <a:spcBef>
                <a:spcPts val="0"/>
              </a:spcBef>
              <a:defRPr sz="1600"/>
            </a:lvl1pPr>
            <a:lvl2pPr marL="271463" indent="-271463" defTabSz="268288">
              <a:lnSpc>
                <a:spcPct val="120000"/>
              </a:lnSpc>
              <a:spcBef>
                <a:spcPts val="0"/>
              </a:spcBef>
              <a:defRPr sz="1600"/>
            </a:lvl2pPr>
            <a:lvl3pPr marL="450850" indent="-180975" defTabSz="268288">
              <a:lnSpc>
                <a:spcPct val="120000"/>
              </a:lnSpc>
              <a:spcBef>
                <a:spcPts val="0"/>
              </a:spcBef>
              <a:buClr>
                <a:schemeClr val="tx1"/>
              </a:buClr>
              <a:buSzPct val="75000"/>
              <a:buFont typeface="Wingdings" pitchFamily="2" charset="2"/>
              <a:buChar char=""/>
              <a:defRPr sz="1600"/>
            </a:lvl3pPr>
            <a:lvl4pPr defTabSz="268288">
              <a:lnSpc>
                <a:spcPct val="120000"/>
              </a:lnSpc>
              <a:spcBef>
                <a:spcPts val="0"/>
              </a:spcBef>
              <a:buClr>
                <a:schemeClr val="tx1"/>
              </a:buClr>
              <a:buSzPct val="75000"/>
              <a:buFont typeface="Wingdings" pitchFamily="2" charset="2"/>
              <a:buChar char=""/>
              <a:defRPr sz="1400"/>
            </a:lvl4pPr>
            <a:lvl5pPr defTabSz="268288">
              <a:lnSpc>
                <a:spcPct val="120000"/>
              </a:lnSpc>
              <a:spcBef>
                <a:spcPts val="0"/>
              </a:spcBef>
              <a:buClr>
                <a:schemeClr val="tx1"/>
              </a:buClr>
              <a:buSzPct val="75000"/>
              <a:buFont typeface="Wingdings" pitchFamily="2" charset="2"/>
              <a:buChar char=""/>
              <a:defRPr sz="1400"/>
            </a:lvl5pPr>
            <a:lvl6pPr defTabSz="268288">
              <a:lnSpc>
                <a:spcPct val="120000"/>
              </a:lnSpc>
              <a:buClr>
                <a:schemeClr val="tx1"/>
              </a:buClr>
              <a:buSzPct val="75000"/>
              <a:buFont typeface="Wingdings" pitchFamily="2" charset="2"/>
              <a:buChar char=""/>
              <a:defRPr sz="12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Tree>
    <p:extLst>
      <p:ext uri="{BB962C8B-B14F-4D97-AF65-F5344CB8AC3E}">
        <p14:creationId xmlns:p14="http://schemas.microsoft.com/office/powerpoint/2010/main" val="132907443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228600"/>
            <a:ext cx="8675688" cy="515938"/>
          </a:xfrm>
          <a:prstGeom prst="rect">
            <a:avLst/>
          </a:prstGeom>
          <a:solidFill>
            <a:schemeClr val="bg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28800" tIns="133200" rIns="3600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defRPr/>
            </a:pPr>
            <a:endParaRPr lang="en-US" altLang="en-US" sz="2400" b="1" smtClean="0">
              <a:solidFill>
                <a:schemeClr val="tx2"/>
              </a:solidFill>
              <a:latin typeface="Futura Medium" panose="00000800000000000000" pitchFamily="2" charset="0"/>
            </a:endParaRPr>
          </a:p>
        </p:txBody>
      </p:sp>
      <p:sp>
        <p:nvSpPr>
          <p:cNvPr id="34" name="Rectangle 2"/>
          <p:cNvSpPr>
            <a:spLocks noGrp="1" noChangeArrowheads="1"/>
          </p:cNvSpPr>
          <p:nvPr>
            <p:ph type="title"/>
          </p:nvPr>
        </p:nvSpPr>
        <p:spPr bwMode="auto">
          <a:xfrm>
            <a:off x="900112" y="295200"/>
            <a:ext cx="7700400" cy="419156"/>
          </a:xfrm>
          <a:prstGeom prst="rect">
            <a:avLst/>
          </a:prstGeom>
          <a:noFill/>
          <a:ln w="9525" algn="ctr">
            <a:noFill/>
            <a:miter lim="800000"/>
            <a:headEnd/>
            <a:tailEnd/>
          </a:ln>
        </p:spPr>
        <p:txBody>
          <a:bodyPr/>
          <a:lstStyle>
            <a:lvl1pPr>
              <a:defRPr cap="all" baseline="0">
                <a:solidFill>
                  <a:schemeClr val="tx1"/>
                </a:solidFill>
              </a:defRPr>
            </a:lvl1pPr>
          </a:lstStyle>
          <a:p>
            <a:pPr lvl="0"/>
            <a:r>
              <a:rPr lang="en-US" dirty="0" smtClean="0"/>
              <a:t>Click to edit Master title style</a:t>
            </a:r>
          </a:p>
        </p:txBody>
      </p:sp>
      <p:sp>
        <p:nvSpPr>
          <p:cNvPr id="10" name="Content Placeholder 14"/>
          <p:cNvSpPr>
            <a:spLocks noGrp="1"/>
          </p:cNvSpPr>
          <p:nvPr>
            <p:ph sz="quarter" idx="13"/>
          </p:nvPr>
        </p:nvSpPr>
        <p:spPr>
          <a:xfrm>
            <a:off x="4945062" y="1310400"/>
            <a:ext cx="3732213" cy="5072400"/>
          </a:xfrm>
        </p:spPr>
        <p:txBody>
          <a:bodyPr/>
          <a:lstStyle>
            <a:lvl1pPr marL="0" indent="0">
              <a:spcAft>
                <a:spcPts val="600"/>
              </a:spcAft>
              <a:buClr>
                <a:schemeClr val="accent2"/>
              </a:buClr>
              <a:buSzPct val="85000"/>
              <a:buFont typeface="Wingdings" pitchFamily="2" charset="2"/>
              <a:buNone/>
              <a:defRPr/>
            </a:lvl1pPr>
            <a:lvl2pPr marL="269875" indent="-269875">
              <a:spcAft>
                <a:spcPts val="600"/>
              </a:spcAft>
              <a:buClr>
                <a:schemeClr val="tx1"/>
              </a:buClr>
              <a:buSzPct val="85000"/>
              <a:buFont typeface="Wingdings" pitchFamily="2" charset="2"/>
              <a:buChar char="n"/>
              <a:defRPr sz="2000"/>
            </a:lvl2pPr>
            <a:lvl3pPr marL="454025" indent="-184150">
              <a:spcBef>
                <a:spcPts val="0"/>
              </a:spcBef>
              <a:spcAft>
                <a:spcPts val="600"/>
              </a:spcAft>
              <a:buClr>
                <a:schemeClr val="tx1"/>
              </a:buClr>
              <a:buFont typeface="Wingdings" pitchFamily="2" charset="2"/>
              <a:buChar char=""/>
              <a:defRPr sz="2000"/>
            </a:lvl3pPr>
            <a:lvl4pPr marL="635000" indent="-174625">
              <a:spcBef>
                <a:spcPts val="0"/>
              </a:spcBef>
              <a:spcAft>
                <a:spcPts val="600"/>
              </a:spcAft>
              <a:buClr>
                <a:schemeClr val="tx1"/>
              </a:buClr>
              <a:buFont typeface="Wingdings" pitchFamily="2" charset="2"/>
              <a:buChar char=""/>
              <a:defRPr sz="1600"/>
            </a:lvl4pPr>
            <a:lvl5pPr marL="811213" indent="-169863">
              <a:spcBef>
                <a:spcPts val="0"/>
              </a:spcBef>
              <a:spcAft>
                <a:spcPts val="600"/>
              </a:spcAft>
              <a:buClr>
                <a:schemeClr val="tx1"/>
              </a:buClr>
              <a:buFont typeface="Wingdings" pitchFamily="2" charset="2"/>
              <a:buChar char=""/>
              <a:defRPr sz="1400"/>
            </a:lvl5pPr>
            <a:lvl6pPr marL="992188" indent="-180975">
              <a:spcBef>
                <a:spcPts val="0"/>
              </a:spcBef>
              <a:spcAft>
                <a:spcPts val="600"/>
              </a:spcAft>
              <a:buClr>
                <a:schemeClr val="tx1"/>
              </a:buClr>
              <a:buFont typeface="Wingdings" pitchFamily="2" charset="2"/>
              <a:buChar char="n"/>
              <a:defRPr sz="1200"/>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12" name="Text Placeholder 43"/>
          <p:cNvSpPr>
            <a:spLocks noGrp="1"/>
          </p:cNvSpPr>
          <p:nvPr>
            <p:ph type="body" sz="quarter" idx="11"/>
          </p:nvPr>
        </p:nvSpPr>
        <p:spPr>
          <a:xfrm>
            <a:off x="900592" y="1310400"/>
            <a:ext cx="3738563" cy="5073312"/>
          </a:xfrm>
        </p:spPr>
        <p:txBody>
          <a:bodyPr/>
          <a:lstStyle>
            <a:lvl1pPr marL="0" indent="0">
              <a:spcAft>
                <a:spcPts val="600"/>
              </a:spcAft>
              <a:buClr>
                <a:schemeClr val="accent2"/>
              </a:buClr>
              <a:buSzPct val="85000"/>
              <a:buFont typeface="Wingdings" pitchFamily="2" charset="2"/>
              <a:buNone/>
              <a:defRPr/>
            </a:lvl1pPr>
            <a:lvl2pPr marL="276225" indent="-276225">
              <a:spcAft>
                <a:spcPts val="600"/>
              </a:spcAft>
              <a:buClr>
                <a:schemeClr val="tx1"/>
              </a:buClr>
              <a:buSzPct val="85000"/>
              <a:buFont typeface="Wingdings" pitchFamily="2" charset="2"/>
              <a:buChar char="n"/>
              <a:defRPr sz="2000"/>
            </a:lvl2pPr>
            <a:lvl3pPr marL="447675" indent="-171450">
              <a:spcAft>
                <a:spcPts val="600"/>
              </a:spcAft>
              <a:buClr>
                <a:schemeClr val="tx1"/>
              </a:buClr>
              <a:buFont typeface="Wingdings" pitchFamily="2" charset="2"/>
              <a:buChar char=""/>
              <a:defRPr sz="2000"/>
            </a:lvl3pPr>
            <a:lvl4pPr marL="635000" indent="-180975">
              <a:spcBef>
                <a:spcPts val="0"/>
              </a:spcBef>
              <a:spcAft>
                <a:spcPts val="600"/>
              </a:spcAft>
              <a:buClr>
                <a:schemeClr val="tx1"/>
              </a:buClr>
              <a:buFont typeface="Wingdings" pitchFamily="2" charset="2"/>
              <a:buChar char=""/>
              <a:defRPr sz="1600"/>
            </a:lvl4pPr>
            <a:lvl5pPr marL="811213" indent="-169863">
              <a:spcBef>
                <a:spcPts val="0"/>
              </a:spcBef>
              <a:spcAft>
                <a:spcPts val="600"/>
              </a:spcAft>
              <a:buClr>
                <a:schemeClr val="tx1"/>
              </a:buClr>
              <a:buFont typeface="Wingdings" pitchFamily="2" charset="2"/>
              <a:buChar char=""/>
              <a:defRPr sz="1400"/>
            </a:lvl5pPr>
            <a:lvl6pPr marL="992188" indent="-180975">
              <a:spcBef>
                <a:spcPts val="0"/>
              </a:spcBef>
              <a:spcAft>
                <a:spcPts val="600"/>
              </a:spcAft>
              <a:buClr>
                <a:schemeClr val="tx1"/>
              </a:buClr>
              <a:buFont typeface="Wingdings" pitchFamily="2" charset="2"/>
              <a:buChar char=""/>
              <a:defRPr sz="1200"/>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Tree>
    <p:extLst>
      <p:ext uri="{BB962C8B-B14F-4D97-AF65-F5344CB8AC3E}">
        <p14:creationId xmlns:p14="http://schemas.microsoft.com/office/powerpoint/2010/main" val="15889975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 2 Line Heading">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228600"/>
            <a:ext cx="8675688" cy="893763"/>
          </a:xfrm>
          <a:prstGeom prst="rect">
            <a:avLst/>
          </a:prstGeom>
          <a:solidFill>
            <a:schemeClr val="bg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28800" tIns="133200" rIns="3600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defRPr/>
            </a:pPr>
            <a:endParaRPr lang="en-US" altLang="en-US" sz="2400" b="1" smtClean="0">
              <a:solidFill>
                <a:schemeClr val="tx2"/>
              </a:solidFill>
              <a:latin typeface="Futura Medium" panose="00000800000000000000" pitchFamily="2" charset="0"/>
            </a:endParaRPr>
          </a:p>
        </p:txBody>
      </p:sp>
      <p:sp>
        <p:nvSpPr>
          <p:cNvPr id="34" name="Rectangle 2"/>
          <p:cNvSpPr>
            <a:spLocks noGrp="1" noChangeArrowheads="1"/>
          </p:cNvSpPr>
          <p:nvPr>
            <p:ph type="title"/>
          </p:nvPr>
        </p:nvSpPr>
        <p:spPr bwMode="auto">
          <a:xfrm>
            <a:off x="900112" y="295200"/>
            <a:ext cx="7700400" cy="741600"/>
          </a:xfrm>
          <a:prstGeom prst="rect">
            <a:avLst/>
          </a:prstGeom>
          <a:noFill/>
          <a:ln w="9525" algn="ctr">
            <a:noFill/>
            <a:miter lim="800000"/>
            <a:headEnd/>
            <a:tailEnd/>
          </a:ln>
        </p:spPr>
        <p:txBody>
          <a:bodyPr/>
          <a:lstStyle>
            <a:lvl1pPr>
              <a:defRPr cap="all" baseline="0">
                <a:solidFill>
                  <a:schemeClr val="tx1"/>
                </a:solidFill>
              </a:defRPr>
            </a:lvl1pPr>
          </a:lstStyle>
          <a:p>
            <a:pPr lvl="0"/>
            <a:r>
              <a:rPr lang="en-US" dirty="0" smtClean="0"/>
              <a:t>Click to edit Master title style</a:t>
            </a:r>
          </a:p>
        </p:txBody>
      </p:sp>
      <p:sp>
        <p:nvSpPr>
          <p:cNvPr id="10" name="Content Placeholder 14"/>
          <p:cNvSpPr>
            <a:spLocks noGrp="1"/>
          </p:cNvSpPr>
          <p:nvPr>
            <p:ph sz="quarter" idx="13"/>
          </p:nvPr>
        </p:nvSpPr>
        <p:spPr>
          <a:xfrm>
            <a:off x="4945062" y="1310400"/>
            <a:ext cx="3732213" cy="5072400"/>
          </a:xfrm>
        </p:spPr>
        <p:txBody>
          <a:bodyPr/>
          <a:lstStyle>
            <a:lvl1pPr marL="0" indent="0">
              <a:spcAft>
                <a:spcPts val="600"/>
              </a:spcAft>
              <a:buClr>
                <a:schemeClr val="accent2"/>
              </a:buClr>
              <a:buSzPct val="85000"/>
              <a:buFont typeface="Wingdings" pitchFamily="2" charset="2"/>
              <a:buNone/>
              <a:defRPr/>
            </a:lvl1pPr>
            <a:lvl2pPr marL="269875" indent="-269875">
              <a:spcBef>
                <a:spcPts val="0"/>
              </a:spcBef>
              <a:spcAft>
                <a:spcPts val="600"/>
              </a:spcAft>
              <a:buClr>
                <a:schemeClr val="tx1"/>
              </a:buClr>
              <a:buSzPct val="85000"/>
              <a:buFont typeface="Wingdings" pitchFamily="2" charset="2"/>
              <a:buChar char="n"/>
              <a:defRPr sz="2000"/>
            </a:lvl2pPr>
            <a:lvl3pPr marL="454025" indent="-184150">
              <a:spcBef>
                <a:spcPts val="0"/>
              </a:spcBef>
              <a:spcAft>
                <a:spcPts val="600"/>
              </a:spcAft>
              <a:buClr>
                <a:schemeClr val="tx1"/>
              </a:buClr>
              <a:buFont typeface="Wingdings" pitchFamily="2" charset="2"/>
              <a:buChar char="n"/>
              <a:defRPr sz="2000"/>
            </a:lvl3pPr>
            <a:lvl4pPr marL="635000" indent="-180975">
              <a:spcBef>
                <a:spcPts val="0"/>
              </a:spcBef>
              <a:spcAft>
                <a:spcPts val="600"/>
              </a:spcAft>
              <a:buClr>
                <a:schemeClr val="tx1"/>
              </a:buClr>
              <a:buFont typeface="Wingdings" pitchFamily="2" charset="2"/>
              <a:buChar char="n"/>
              <a:defRPr sz="1600"/>
            </a:lvl4pPr>
            <a:lvl5pPr marL="811213" indent="-169863">
              <a:spcBef>
                <a:spcPts val="0"/>
              </a:spcBef>
              <a:spcAft>
                <a:spcPts val="600"/>
              </a:spcAft>
              <a:buClr>
                <a:schemeClr val="tx1"/>
              </a:buClr>
              <a:buFont typeface="Wingdings" pitchFamily="2" charset="2"/>
              <a:buChar char="n"/>
              <a:defRPr sz="1400"/>
            </a:lvl5pPr>
            <a:lvl6pPr marL="996950" indent="-185738">
              <a:spcBef>
                <a:spcPts val="0"/>
              </a:spcBef>
              <a:spcAft>
                <a:spcPts val="600"/>
              </a:spcAft>
              <a:buClr>
                <a:schemeClr val="tx1"/>
              </a:buClr>
              <a:buFont typeface="Wingdings" pitchFamily="2" charset="2"/>
              <a:buChar char="n"/>
              <a:tabLst/>
              <a:defRPr sz="1200"/>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12" name="Text Placeholder 43"/>
          <p:cNvSpPr>
            <a:spLocks noGrp="1"/>
          </p:cNvSpPr>
          <p:nvPr>
            <p:ph type="body" sz="quarter" idx="11"/>
          </p:nvPr>
        </p:nvSpPr>
        <p:spPr>
          <a:xfrm>
            <a:off x="900592" y="1310400"/>
            <a:ext cx="3738563" cy="5073312"/>
          </a:xfrm>
        </p:spPr>
        <p:txBody>
          <a:bodyPr/>
          <a:lstStyle>
            <a:lvl1pPr marL="0" indent="0">
              <a:spcAft>
                <a:spcPts val="600"/>
              </a:spcAft>
              <a:buClr>
                <a:schemeClr val="accent2"/>
              </a:buClr>
              <a:buSzPct val="85000"/>
              <a:buFont typeface="Wingdings" pitchFamily="2" charset="2"/>
              <a:buNone/>
              <a:defRPr/>
            </a:lvl1pPr>
            <a:lvl2pPr marL="276225" indent="-276225">
              <a:spcAft>
                <a:spcPts val="600"/>
              </a:spcAft>
              <a:buClr>
                <a:schemeClr val="tx1"/>
              </a:buClr>
              <a:buSzPct val="85000"/>
              <a:buFont typeface="Wingdings" pitchFamily="2" charset="2"/>
              <a:buChar char="n"/>
              <a:defRPr sz="2000"/>
            </a:lvl2pPr>
            <a:lvl3pPr marL="449263" indent="-173038">
              <a:spcAft>
                <a:spcPts val="600"/>
              </a:spcAft>
              <a:buClr>
                <a:schemeClr val="tx1"/>
              </a:buClr>
              <a:buFont typeface="Wingdings" pitchFamily="2" charset="2"/>
              <a:buChar char="n"/>
              <a:defRPr sz="2000"/>
            </a:lvl3pPr>
            <a:lvl4pPr marL="635000" indent="-180975">
              <a:spcAft>
                <a:spcPts val="600"/>
              </a:spcAft>
              <a:buClr>
                <a:schemeClr val="tx1"/>
              </a:buClr>
              <a:buFont typeface="Wingdings" pitchFamily="2" charset="2"/>
              <a:buChar char="n"/>
              <a:defRPr sz="1600"/>
            </a:lvl4pPr>
            <a:lvl5pPr marL="811213" indent="-169863">
              <a:spcBef>
                <a:spcPts val="0"/>
              </a:spcBef>
              <a:spcAft>
                <a:spcPts val="600"/>
              </a:spcAft>
              <a:buClr>
                <a:schemeClr val="tx1"/>
              </a:buClr>
              <a:buFont typeface="Wingdings" pitchFamily="2" charset="2"/>
              <a:buChar char="n"/>
              <a:defRPr sz="1400"/>
            </a:lvl5pPr>
            <a:lvl6pPr marL="992188" indent="-180975">
              <a:spcBef>
                <a:spcPts val="0"/>
              </a:spcBef>
              <a:spcAft>
                <a:spcPts val="600"/>
              </a:spcAft>
              <a:buClr>
                <a:schemeClr val="tx1"/>
              </a:buClr>
              <a:buFont typeface="Wingdings" pitchFamily="2" charset="2"/>
              <a:buChar char="n"/>
              <a:defRPr sz="1200"/>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Tree>
    <p:extLst>
      <p:ext uri="{BB962C8B-B14F-4D97-AF65-F5344CB8AC3E}">
        <p14:creationId xmlns:p14="http://schemas.microsoft.com/office/powerpoint/2010/main" val="305341433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 High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228600"/>
            <a:ext cx="8675688" cy="893763"/>
          </a:xfrm>
          <a:prstGeom prst="rect">
            <a:avLst/>
          </a:prstGeom>
          <a:solidFill>
            <a:schemeClr val="bg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28800" tIns="133200" rIns="3600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defRPr/>
            </a:pPr>
            <a:endParaRPr lang="en-US" altLang="en-US" sz="2400" b="1" smtClean="0">
              <a:solidFill>
                <a:schemeClr val="tx2"/>
              </a:solidFill>
              <a:latin typeface="Futura Medium" panose="00000800000000000000" pitchFamily="2" charset="0"/>
            </a:endParaRPr>
          </a:p>
        </p:txBody>
      </p:sp>
      <p:sp>
        <p:nvSpPr>
          <p:cNvPr id="34" name="Rectangle 2"/>
          <p:cNvSpPr>
            <a:spLocks noGrp="1" noChangeArrowheads="1"/>
          </p:cNvSpPr>
          <p:nvPr>
            <p:ph type="title"/>
          </p:nvPr>
        </p:nvSpPr>
        <p:spPr bwMode="auto">
          <a:xfrm>
            <a:off x="900112" y="295200"/>
            <a:ext cx="7700400" cy="741600"/>
          </a:xfrm>
          <a:prstGeom prst="rect">
            <a:avLst/>
          </a:prstGeom>
          <a:noFill/>
          <a:ln w="9525" algn="ctr">
            <a:noFill/>
            <a:miter lim="800000"/>
            <a:headEnd/>
            <a:tailEnd/>
          </a:ln>
        </p:spPr>
        <p:txBody>
          <a:bodyPr/>
          <a:lstStyle>
            <a:lvl1pPr>
              <a:defRPr cap="all" baseline="0">
                <a:solidFill>
                  <a:schemeClr val="tx1"/>
                </a:solidFill>
              </a:defRPr>
            </a:lvl1pPr>
          </a:lstStyle>
          <a:p>
            <a:pPr lvl="0"/>
            <a:r>
              <a:rPr lang="en-US" dirty="0" smtClean="0"/>
              <a:t>Click to edit Master title style</a:t>
            </a:r>
          </a:p>
        </p:txBody>
      </p:sp>
      <p:sp>
        <p:nvSpPr>
          <p:cNvPr id="10" name="Content Placeholder 14"/>
          <p:cNvSpPr>
            <a:spLocks noGrp="1"/>
          </p:cNvSpPr>
          <p:nvPr>
            <p:ph sz="quarter" idx="13"/>
          </p:nvPr>
        </p:nvSpPr>
        <p:spPr>
          <a:xfrm>
            <a:off x="4945062" y="1310400"/>
            <a:ext cx="3732213" cy="5072400"/>
          </a:xfrm>
        </p:spPr>
        <p:txBody>
          <a:bodyPr/>
          <a:lstStyle>
            <a:lvl1pPr marL="0" indent="0">
              <a:lnSpc>
                <a:spcPct val="120000"/>
              </a:lnSpc>
              <a:spcAft>
                <a:spcPts val="600"/>
              </a:spcAft>
              <a:buClr>
                <a:schemeClr val="accent2"/>
              </a:buClr>
              <a:buSzPct val="85000"/>
              <a:buFont typeface="Wingdings" pitchFamily="2" charset="2"/>
              <a:buNone/>
              <a:defRPr sz="1600"/>
            </a:lvl1pPr>
            <a:lvl2pPr marL="269875" indent="-269875">
              <a:lnSpc>
                <a:spcPct val="120000"/>
              </a:lnSpc>
              <a:spcBef>
                <a:spcPts val="0"/>
              </a:spcBef>
              <a:spcAft>
                <a:spcPts val="600"/>
              </a:spcAft>
              <a:buClr>
                <a:schemeClr val="tx1"/>
              </a:buClr>
              <a:buSzPct val="85000"/>
              <a:buFont typeface="Wingdings" pitchFamily="2" charset="2"/>
              <a:buChar char="n"/>
              <a:defRPr sz="1600"/>
            </a:lvl2pPr>
            <a:lvl3pPr marL="454025" indent="-184150">
              <a:lnSpc>
                <a:spcPct val="120000"/>
              </a:lnSpc>
              <a:spcBef>
                <a:spcPts val="0"/>
              </a:spcBef>
              <a:spcAft>
                <a:spcPts val="600"/>
              </a:spcAft>
              <a:buClr>
                <a:schemeClr val="tx1"/>
              </a:buClr>
              <a:buFont typeface="Wingdings" pitchFamily="2" charset="2"/>
              <a:buChar char="n"/>
              <a:defRPr sz="1600"/>
            </a:lvl3pPr>
            <a:lvl4pPr marL="635000" indent="-180975">
              <a:lnSpc>
                <a:spcPct val="120000"/>
              </a:lnSpc>
              <a:spcBef>
                <a:spcPts val="0"/>
              </a:spcBef>
              <a:spcAft>
                <a:spcPts val="600"/>
              </a:spcAft>
              <a:buClr>
                <a:schemeClr val="tx1"/>
              </a:buClr>
              <a:buFont typeface="Wingdings" pitchFamily="2" charset="2"/>
              <a:buChar char="n"/>
              <a:defRPr sz="1400"/>
            </a:lvl4pPr>
            <a:lvl5pPr marL="811213" indent="-169863">
              <a:lnSpc>
                <a:spcPct val="120000"/>
              </a:lnSpc>
              <a:spcBef>
                <a:spcPts val="0"/>
              </a:spcBef>
              <a:spcAft>
                <a:spcPts val="600"/>
              </a:spcAft>
              <a:buClr>
                <a:schemeClr val="tx1"/>
              </a:buClr>
              <a:buFont typeface="Wingdings" pitchFamily="2" charset="2"/>
              <a:buChar char="n"/>
              <a:defRPr sz="1200"/>
            </a:lvl5pPr>
            <a:lvl6pPr marL="992188" indent="-180975">
              <a:lnSpc>
                <a:spcPct val="120000"/>
              </a:lnSpc>
              <a:spcBef>
                <a:spcPts val="0"/>
              </a:spcBef>
              <a:spcAft>
                <a:spcPts val="600"/>
              </a:spcAft>
              <a:buClr>
                <a:schemeClr val="tx1"/>
              </a:buClr>
              <a:buFont typeface="Wingdings" pitchFamily="2" charset="2"/>
              <a:buChar char="n"/>
              <a:defRPr sz="1200"/>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2" name="Text Placeholder 43"/>
          <p:cNvSpPr>
            <a:spLocks noGrp="1"/>
          </p:cNvSpPr>
          <p:nvPr>
            <p:ph type="body" sz="quarter" idx="11"/>
          </p:nvPr>
        </p:nvSpPr>
        <p:spPr>
          <a:xfrm>
            <a:off x="900592" y="1310400"/>
            <a:ext cx="3738563" cy="5073312"/>
          </a:xfrm>
        </p:spPr>
        <p:txBody>
          <a:bodyPr/>
          <a:lstStyle>
            <a:lvl1pPr marL="0" indent="0">
              <a:lnSpc>
                <a:spcPct val="120000"/>
              </a:lnSpc>
              <a:spcAft>
                <a:spcPts val="600"/>
              </a:spcAft>
              <a:buClr>
                <a:schemeClr val="accent2"/>
              </a:buClr>
              <a:buSzPct val="85000"/>
              <a:buFont typeface="Wingdings" pitchFamily="2" charset="2"/>
              <a:buNone/>
              <a:defRPr sz="1600"/>
            </a:lvl1pPr>
            <a:lvl2pPr marL="276225" indent="-276225">
              <a:lnSpc>
                <a:spcPct val="120000"/>
              </a:lnSpc>
              <a:spcAft>
                <a:spcPts val="600"/>
              </a:spcAft>
              <a:buClr>
                <a:schemeClr val="tx1"/>
              </a:buClr>
              <a:buSzPct val="85000"/>
              <a:buFont typeface="Wingdings" pitchFamily="2" charset="2"/>
              <a:buChar char="n"/>
              <a:defRPr sz="1600">
                <a:solidFill>
                  <a:schemeClr val="tx1"/>
                </a:solidFill>
              </a:defRPr>
            </a:lvl2pPr>
            <a:lvl3pPr marL="447675" indent="-171450">
              <a:lnSpc>
                <a:spcPct val="120000"/>
              </a:lnSpc>
              <a:spcAft>
                <a:spcPts val="600"/>
              </a:spcAft>
              <a:buClr>
                <a:schemeClr val="tx1"/>
              </a:buClr>
              <a:buFont typeface="Wingdings" pitchFamily="2" charset="2"/>
              <a:buChar char=""/>
              <a:defRPr sz="1600"/>
            </a:lvl3pPr>
            <a:lvl4pPr marL="635000" indent="-174625">
              <a:lnSpc>
                <a:spcPct val="120000"/>
              </a:lnSpc>
              <a:spcAft>
                <a:spcPts val="600"/>
              </a:spcAft>
              <a:buClr>
                <a:schemeClr val="tx1"/>
              </a:buClr>
              <a:buFont typeface="Wingdings" pitchFamily="2" charset="2"/>
              <a:buChar char="n"/>
              <a:defRPr sz="1400"/>
            </a:lvl4pPr>
            <a:lvl5pPr marL="811213" indent="-169863">
              <a:lnSpc>
                <a:spcPct val="120000"/>
              </a:lnSpc>
              <a:spcBef>
                <a:spcPts val="0"/>
              </a:spcBef>
              <a:spcAft>
                <a:spcPts val="600"/>
              </a:spcAft>
              <a:buClr>
                <a:schemeClr val="tx1"/>
              </a:buClr>
              <a:buFont typeface="Wingdings" pitchFamily="2" charset="2"/>
              <a:buChar char="n"/>
              <a:defRPr sz="1200"/>
            </a:lvl5pPr>
            <a:lvl6pPr marL="992188" indent="-180975">
              <a:lnSpc>
                <a:spcPct val="120000"/>
              </a:lnSpc>
              <a:spcBef>
                <a:spcPts val="0"/>
              </a:spcBef>
              <a:spcAft>
                <a:spcPts val="600"/>
              </a:spcAft>
              <a:buClr>
                <a:schemeClr val="tx1"/>
              </a:buClr>
              <a:buFont typeface="Wingdings" pitchFamily="2" charset="2"/>
              <a:buChar char="n"/>
              <a:defRPr sz="1200"/>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Tree>
    <p:extLst>
      <p:ext uri="{BB962C8B-B14F-4D97-AF65-F5344CB8AC3E}">
        <p14:creationId xmlns:p14="http://schemas.microsoft.com/office/powerpoint/2010/main" val="307225169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Graphs">
    <p:spTree>
      <p:nvGrpSpPr>
        <p:cNvPr id="1" name=""/>
        <p:cNvGrpSpPr/>
        <p:nvPr/>
      </p:nvGrpSpPr>
      <p:grpSpPr>
        <a:xfrm>
          <a:off x="0" y="0"/>
          <a:ext cx="0" cy="0"/>
          <a:chOff x="0" y="0"/>
          <a:chExt cx="0" cy="0"/>
        </a:xfrm>
      </p:grpSpPr>
      <p:sp>
        <p:nvSpPr>
          <p:cNvPr id="16" name="Rectangle 4"/>
          <p:cNvSpPr>
            <a:spLocks noChangeArrowheads="1"/>
          </p:cNvSpPr>
          <p:nvPr userDrawn="1"/>
        </p:nvSpPr>
        <p:spPr bwMode="auto">
          <a:xfrm>
            <a:off x="0" y="228600"/>
            <a:ext cx="8675688" cy="515938"/>
          </a:xfrm>
          <a:prstGeom prst="rect">
            <a:avLst/>
          </a:prstGeom>
          <a:solidFill>
            <a:schemeClr val="bg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28800" tIns="133200" rIns="3600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defRPr/>
            </a:pPr>
            <a:endParaRPr lang="en-US" altLang="en-US" sz="2400" b="1" smtClean="0">
              <a:solidFill>
                <a:schemeClr val="tx2"/>
              </a:solidFill>
              <a:latin typeface="Futura Medium" panose="00000800000000000000" pitchFamily="2" charset="0"/>
            </a:endParaRPr>
          </a:p>
        </p:txBody>
      </p:sp>
      <p:cxnSp>
        <p:nvCxnSpPr>
          <p:cNvPr id="17" name="Straight Connector 16"/>
          <p:cNvCxnSpPr/>
          <p:nvPr userDrawn="1"/>
        </p:nvCxnSpPr>
        <p:spPr>
          <a:xfrm flipV="1">
            <a:off x="911225" y="4122738"/>
            <a:ext cx="3697288"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903288" y="5945188"/>
            <a:ext cx="3697287" cy="1587"/>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911225" y="1597025"/>
            <a:ext cx="3697288" cy="1588"/>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903288" y="3419475"/>
            <a:ext cx="3697287" cy="1588"/>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4965700" y="4122738"/>
            <a:ext cx="3697288"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4957763" y="5945188"/>
            <a:ext cx="3697287" cy="1587"/>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4965700" y="1597025"/>
            <a:ext cx="3697288" cy="1588"/>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4957763" y="3419475"/>
            <a:ext cx="3697287" cy="1588"/>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Content Placeholder 51"/>
          <p:cNvSpPr>
            <a:spLocks noGrp="1"/>
          </p:cNvSpPr>
          <p:nvPr>
            <p:ph sz="quarter" idx="29"/>
          </p:nvPr>
        </p:nvSpPr>
        <p:spPr>
          <a:xfrm>
            <a:off x="904072" y="6267688"/>
            <a:ext cx="3747304" cy="99509"/>
          </a:xfrm>
        </p:spPr>
        <p:txBody>
          <a:bodyPr>
            <a:noAutofit/>
          </a:bodyPr>
          <a:lstStyle>
            <a:lvl1pPr>
              <a:defRPr sz="700">
                <a:solidFill>
                  <a:schemeClr val="tx1"/>
                </a:solidFill>
                <a:latin typeface="+mn-lt"/>
              </a:defRPr>
            </a:lvl1pPr>
          </a:lstStyle>
          <a:p>
            <a:pPr lvl="0"/>
            <a:r>
              <a:rPr lang="en-US" smtClean="0"/>
              <a:t>Click to edit Master text styles</a:t>
            </a:r>
          </a:p>
        </p:txBody>
      </p:sp>
      <p:sp>
        <p:nvSpPr>
          <p:cNvPr id="32" name="Rectangle 2"/>
          <p:cNvSpPr>
            <a:spLocks noGrp="1" noChangeArrowheads="1"/>
          </p:cNvSpPr>
          <p:nvPr>
            <p:ph type="title"/>
          </p:nvPr>
        </p:nvSpPr>
        <p:spPr bwMode="auto">
          <a:xfrm>
            <a:off x="900112" y="295200"/>
            <a:ext cx="7700400" cy="419156"/>
          </a:xfrm>
          <a:prstGeom prst="rect">
            <a:avLst/>
          </a:prstGeom>
          <a:noFill/>
          <a:ln w="9525" algn="ctr">
            <a:noFill/>
            <a:miter lim="800000"/>
            <a:headEnd/>
            <a:tailEnd/>
          </a:ln>
        </p:spPr>
        <p:txBody>
          <a:bodyPr/>
          <a:lstStyle>
            <a:lvl1pPr>
              <a:defRPr cap="all" baseline="0">
                <a:solidFill>
                  <a:schemeClr val="tx1"/>
                </a:solidFill>
              </a:defRPr>
            </a:lvl1pPr>
          </a:lstStyle>
          <a:p>
            <a:pPr lvl="0"/>
            <a:r>
              <a:rPr lang="en-US" noProof="0" dirty="0" smtClean="0"/>
              <a:t>Click to edit Master title style</a:t>
            </a:r>
            <a:endParaRPr lang="en-GB" noProof="0" dirty="0" smtClean="0"/>
          </a:p>
        </p:txBody>
      </p:sp>
      <p:sp>
        <p:nvSpPr>
          <p:cNvPr id="39" name="Content Placeholder 51"/>
          <p:cNvSpPr>
            <a:spLocks noGrp="1"/>
          </p:cNvSpPr>
          <p:nvPr>
            <p:ph sz="quarter" idx="45"/>
          </p:nvPr>
        </p:nvSpPr>
        <p:spPr>
          <a:xfrm>
            <a:off x="911225" y="4179607"/>
            <a:ext cx="3697200" cy="219740"/>
          </a:xfrm>
        </p:spPr>
        <p:txBody>
          <a:bodyPr rtlCol="0">
            <a:spAutoFit/>
          </a:bodyPr>
          <a:lstStyle>
            <a:lvl1pPr>
              <a:defRPr lang="nl-NL" sz="1200" kern="1200" baseline="0" dirty="0">
                <a:solidFill>
                  <a:schemeClr val="tx1"/>
                </a:solidFill>
                <a:latin typeface="+mn-lt"/>
                <a:ea typeface="+mn-ea"/>
                <a:cs typeface="+mn-cs"/>
              </a:defRPr>
            </a:lvl1pPr>
          </a:lstStyle>
          <a:p>
            <a:pPr lvl="0"/>
            <a:r>
              <a:rPr lang="en-US" smtClean="0"/>
              <a:t>Click to edit Master text styles</a:t>
            </a:r>
          </a:p>
        </p:txBody>
      </p:sp>
      <p:sp>
        <p:nvSpPr>
          <p:cNvPr id="40" name="Content Placeholder 51"/>
          <p:cNvSpPr>
            <a:spLocks noGrp="1"/>
          </p:cNvSpPr>
          <p:nvPr>
            <p:ph sz="quarter" idx="46"/>
          </p:nvPr>
        </p:nvSpPr>
        <p:spPr>
          <a:xfrm>
            <a:off x="911225" y="3844644"/>
            <a:ext cx="3697200" cy="219740"/>
          </a:xfrm>
        </p:spPr>
        <p:txBody>
          <a:bodyPr rtlCol="0">
            <a:spAutoFit/>
          </a:bodyPr>
          <a:lstStyle>
            <a:lvl1pPr>
              <a:defRPr lang="nl-NL" sz="1200" kern="1200" baseline="0" dirty="0">
                <a:solidFill>
                  <a:schemeClr val="tx1"/>
                </a:solidFill>
                <a:latin typeface="+mj-lt"/>
                <a:ea typeface="+mn-ea"/>
                <a:cs typeface="+mn-cs"/>
              </a:defRPr>
            </a:lvl1pPr>
          </a:lstStyle>
          <a:p>
            <a:pPr lvl="0"/>
            <a:r>
              <a:rPr lang="en-US" smtClean="0"/>
              <a:t>Click to edit Master text styles</a:t>
            </a:r>
          </a:p>
        </p:txBody>
      </p:sp>
      <p:sp>
        <p:nvSpPr>
          <p:cNvPr id="42" name="Chart Placeholder 16"/>
          <p:cNvSpPr>
            <a:spLocks noGrp="1"/>
          </p:cNvSpPr>
          <p:nvPr>
            <p:ph type="chart" sz="quarter" idx="47"/>
          </p:nvPr>
        </p:nvSpPr>
        <p:spPr>
          <a:xfrm>
            <a:off x="911225" y="4436262"/>
            <a:ext cx="3697200" cy="1703279"/>
          </a:xfrm>
        </p:spPr>
        <p:txBody>
          <a:bodyPr>
            <a:normAutofit/>
          </a:bodyPr>
          <a:lstStyle>
            <a:lvl1pPr>
              <a:defRPr sz="1200">
                <a:solidFill>
                  <a:schemeClr val="tx1"/>
                </a:solidFill>
                <a:latin typeface="+mn-lt"/>
              </a:defRPr>
            </a:lvl1pPr>
          </a:lstStyle>
          <a:p>
            <a:pPr lvl="0"/>
            <a:r>
              <a:rPr lang="en-US" noProof="0" smtClean="0"/>
              <a:t>Click icon to add chart</a:t>
            </a:r>
            <a:endParaRPr lang="nl-NL" noProof="0" dirty="0"/>
          </a:p>
        </p:txBody>
      </p:sp>
      <p:sp>
        <p:nvSpPr>
          <p:cNvPr id="99" name="Content Placeholder 51"/>
          <p:cNvSpPr>
            <a:spLocks noGrp="1"/>
          </p:cNvSpPr>
          <p:nvPr>
            <p:ph sz="quarter" idx="54"/>
          </p:nvPr>
        </p:nvSpPr>
        <p:spPr>
          <a:xfrm>
            <a:off x="911225" y="1654176"/>
            <a:ext cx="3697200" cy="219740"/>
          </a:xfrm>
        </p:spPr>
        <p:txBody>
          <a:bodyPr rtlCol="0">
            <a:spAutoFit/>
          </a:bodyPr>
          <a:lstStyle>
            <a:lvl1pPr>
              <a:defRPr lang="nl-NL" sz="1200" kern="1200" baseline="0" dirty="0">
                <a:solidFill>
                  <a:schemeClr val="tx1"/>
                </a:solidFill>
                <a:latin typeface="+mn-lt"/>
                <a:ea typeface="+mn-ea"/>
                <a:cs typeface="+mn-cs"/>
              </a:defRPr>
            </a:lvl1pPr>
          </a:lstStyle>
          <a:p>
            <a:pPr lvl="0"/>
            <a:r>
              <a:rPr lang="en-US" smtClean="0"/>
              <a:t>Click to edit Master text styles</a:t>
            </a:r>
          </a:p>
        </p:txBody>
      </p:sp>
      <p:sp>
        <p:nvSpPr>
          <p:cNvPr id="100" name="Content Placeholder 51"/>
          <p:cNvSpPr>
            <a:spLocks noGrp="1"/>
          </p:cNvSpPr>
          <p:nvPr>
            <p:ph sz="quarter" idx="55"/>
          </p:nvPr>
        </p:nvSpPr>
        <p:spPr>
          <a:xfrm>
            <a:off x="911225" y="1319213"/>
            <a:ext cx="3697200" cy="219740"/>
          </a:xfrm>
        </p:spPr>
        <p:txBody>
          <a:bodyPr rtlCol="0">
            <a:spAutoFit/>
          </a:bodyPr>
          <a:lstStyle>
            <a:lvl1pPr>
              <a:defRPr lang="nl-NL" sz="1200" kern="1200" baseline="0" dirty="0">
                <a:solidFill>
                  <a:schemeClr val="tx1"/>
                </a:solidFill>
                <a:latin typeface="+mj-lt"/>
                <a:ea typeface="+mn-ea"/>
                <a:cs typeface="+mn-cs"/>
              </a:defRPr>
            </a:lvl1pPr>
          </a:lstStyle>
          <a:p>
            <a:pPr lvl="0"/>
            <a:r>
              <a:rPr lang="en-US" smtClean="0"/>
              <a:t>Click to edit Master text styles</a:t>
            </a:r>
          </a:p>
        </p:txBody>
      </p:sp>
      <p:sp>
        <p:nvSpPr>
          <p:cNvPr id="102" name="Chart Placeholder 16"/>
          <p:cNvSpPr>
            <a:spLocks noGrp="1"/>
          </p:cNvSpPr>
          <p:nvPr>
            <p:ph type="chart" sz="quarter" idx="56"/>
          </p:nvPr>
        </p:nvSpPr>
        <p:spPr>
          <a:xfrm>
            <a:off x="911225" y="1910831"/>
            <a:ext cx="3697200" cy="1703279"/>
          </a:xfrm>
        </p:spPr>
        <p:txBody>
          <a:bodyPr>
            <a:normAutofit/>
          </a:bodyPr>
          <a:lstStyle>
            <a:lvl1pPr>
              <a:defRPr sz="1200">
                <a:solidFill>
                  <a:schemeClr val="tx1"/>
                </a:solidFill>
                <a:latin typeface="+mn-lt"/>
              </a:defRPr>
            </a:lvl1pPr>
          </a:lstStyle>
          <a:p>
            <a:pPr lvl="0"/>
            <a:r>
              <a:rPr lang="en-US" noProof="0" dirty="0" smtClean="0"/>
              <a:t>Click icon to add chart</a:t>
            </a:r>
            <a:endParaRPr lang="nl-NL" noProof="0" dirty="0"/>
          </a:p>
        </p:txBody>
      </p:sp>
      <p:sp>
        <p:nvSpPr>
          <p:cNvPr id="104" name="Content Placeholder 51"/>
          <p:cNvSpPr>
            <a:spLocks noGrp="1"/>
          </p:cNvSpPr>
          <p:nvPr>
            <p:ph sz="quarter" idx="57"/>
          </p:nvPr>
        </p:nvSpPr>
        <p:spPr>
          <a:xfrm>
            <a:off x="4965700" y="4179607"/>
            <a:ext cx="3697200" cy="219740"/>
          </a:xfrm>
        </p:spPr>
        <p:txBody>
          <a:bodyPr rtlCol="0">
            <a:spAutoFit/>
          </a:bodyPr>
          <a:lstStyle>
            <a:lvl1pPr>
              <a:defRPr lang="nl-NL" sz="1200" kern="1200" baseline="0" dirty="0">
                <a:solidFill>
                  <a:schemeClr val="tx1"/>
                </a:solidFill>
                <a:latin typeface="+mn-lt"/>
                <a:ea typeface="+mn-ea"/>
                <a:cs typeface="+mn-cs"/>
              </a:defRPr>
            </a:lvl1pPr>
          </a:lstStyle>
          <a:p>
            <a:pPr lvl="0"/>
            <a:r>
              <a:rPr lang="en-US" smtClean="0"/>
              <a:t>Click to edit Master text styles</a:t>
            </a:r>
          </a:p>
        </p:txBody>
      </p:sp>
      <p:sp>
        <p:nvSpPr>
          <p:cNvPr id="105" name="Content Placeholder 51"/>
          <p:cNvSpPr>
            <a:spLocks noGrp="1"/>
          </p:cNvSpPr>
          <p:nvPr>
            <p:ph sz="quarter" idx="58"/>
          </p:nvPr>
        </p:nvSpPr>
        <p:spPr>
          <a:xfrm>
            <a:off x="4965700" y="3844644"/>
            <a:ext cx="3697200" cy="219740"/>
          </a:xfrm>
        </p:spPr>
        <p:txBody>
          <a:bodyPr rtlCol="0">
            <a:spAutoFit/>
          </a:bodyPr>
          <a:lstStyle>
            <a:lvl1pPr>
              <a:defRPr lang="nl-NL" sz="1200" kern="1200" baseline="0" dirty="0">
                <a:solidFill>
                  <a:schemeClr val="tx1"/>
                </a:solidFill>
                <a:latin typeface="+mj-lt"/>
                <a:ea typeface="+mn-ea"/>
                <a:cs typeface="+mn-cs"/>
              </a:defRPr>
            </a:lvl1pPr>
          </a:lstStyle>
          <a:p>
            <a:pPr lvl="0"/>
            <a:r>
              <a:rPr lang="en-US" smtClean="0"/>
              <a:t>Click to edit Master text styles</a:t>
            </a:r>
          </a:p>
        </p:txBody>
      </p:sp>
      <p:sp>
        <p:nvSpPr>
          <p:cNvPr id="107" name="Chart Placeholder 16"/>
          <p:cNvSpPr>
            <a:spLocks noGrp="1"/>
          </p:cNvSpPr>
          <p:nvPr>
            <p:ph type="chart" sz="quarter" idx="59"/>
          </p:nvPr>
        </p:nvSpPr>
        <p:spPr>
          <a:xfrm>
            <a:off x="4965700" y="4436262"/>
            <a:ext cx="3697200" cy="1703279"/>
          </a:xfrm>
        </p:spPr>
        <p:txBody>
          <a:bodyPr>
            <a:normAutofit/>
          </a:bodyPr>
          <a:lstStyle>
            <a:lvl1pPr>
              <a:defRPr sz="1200">
                <a:solidFill>
                  <a:schemeClr val="tx1"/>
                </a:solidFill>
                <a:latin typeface="+mn-lt"/>
              </a:defRPr>
            </a:lvl1pPr>
          </a:lstStyle>
          <a:p>
            <a:pPr lvl="0"/>
            <a:r>
              <a:rPr lang="en-US" noProof="0" smtClean="0"/>
              <a:t>Click icon to add chart</a:t>
            </a:r>
            <a:endParaRPr lang="nl-NL" noProof="0" dirty="0"/>
          </a:p>
        </p:txBody>
      </p:sp>
      <p:sp>
        <p:nvSpPr>
          <p:cNvPr id="109" name="Content Placeholder 51"/>
          <p:cNvSpPr>
            <a:spLocks noGrp="1"/>
          </p:cNvSpPr>
          <p:nvPr>
            <p:ph sz="quarter" idx="60"/>
          </p:nvPr>
        </p:nvSpPr>
        <p:spPr>
          <a:xfrm>
            <a:off x="4965700" y="1654176"/>
            <a:ext cx="3697200" cy="219740"/>
          </a:xfrm>
        </p:spPr>
        <p:txBody>
          <a:bodyPr rtlCol="0">
            <a:spAutoFit/>
          </a:bodyPr>
          <a:lstStyle>
            <a:lvl1pPr>
              <a:defRPr lang="nl-NL" sz="1200" kern="1200" baseline="0" dirty="0">
                <a:solidFill>
                  <a:schemeClr val="tx1"/>
                </a:solidFill>
                <a:latin typeface="+mn-lt"/>
                <a:ea typeface="+mn-ea"/>
                <a:cs typeface="+mn-cs"/>
              </a:defRPr>
            </a:lvl1pPr>
          </a:lstStyle>
          <a:p>
            <a:pPr lvl="0"/>
            <a:r>
              <a:rPr lang="en-US" smtClean="0"/>
              <a:t>Click to edit Master text styles</a:t>
            </a:r>
          </a:p>
        </p:txBody>
      </p:sp>
      <p:sp>
        <p:nvSpPr>
          <p:cNvPr id="110" name="Content Placeholder 51"/>
          <p:cNvSpPr>
            <a:spLocks noGrp="1"/>
          </p:cNvSpPr>
          <p:nvPr>
            <p:ph sz="quarter" idx="61"/>
          </p:nvPr>
        </p:nvSpPr>
        <p:spPr>
          <a:xfrm>
            <a:off x="4965700" y="1319213"/>
            <a:ext cx="3697200" cy="219740"/>
          </a:xfrm>
        </p:spPr>
        <p:txBody>
          <a:bodyPr rtlCol="0">
            <a:spAutoFit/>
          </a:bodyPr>
          <a:lstStyle>
            <a:lvl1pPr>
              <a:defRPr lang="nl-NL" sz="1200" kern="1200" baseline="0" dirty="0">
                <a:solidFill>
                  <a:schemeClr val="tx1"/>
                </a:solidFill>
                <a:latin typeface="+mj-lt"/>
                <a:ea typeface="+mn-ea"/>
                <a:cs typeface="+mn-cs"/>
              </a:defRPr>
            </a:lvl1pPr>
          </a:lstStyle>
          <a:p>
            <a:pPr lvl="0"/>
            <a:r>
              <a:rPr lang="en-US" smtClean="0"/>
              <a:t>Click to edit Master text styles</a:t>
            </a:r>
          </a:p>
        </p:txBody>
      </p:sp>
      <p:sp>
        <p:nvSpPr>
          <p:cNvPr id="112" name="Chart Placeholder 16"/>
          <p:cNvSpPr>
            <a:spLocks noGrp="1"/>
          </p:cNvSpPr>
          <p:nvPr>
            <p:ph type="chart" sz="quarter" idx="62"/>
          </p:nvPr>
        </p:nvSpPr>
        <p:spPr>
          <a:xfrm>
            <a:off x="4965700" y="1910831"/>
            <a:ext cx="3697200" cy="1703279"/>
          </a:xfrm>
        </p:spPr>
        <p:txBody>
          <a:bodyPr>
            <a:normAutofit/>
          </a:bodyPr>
          <a:lstStyle>
            <a:lvl1pPr>
              <a:defRPr sz="1200">
                <a:solidFill>
                  <a:schemeClr val="tx1"/>
                </a:solidFill>
                <a:latin typeface="+mn-lt"/>
              </a:defRPr>
            </a:lvl1pPr>
          </a:lstStyle>
          <a:p>
            <a:pPr lvl="0"/>
            <a:r>
              <a:rPr lang="en-US" noProof="0" smtClean="0"/>
              <a:t>Click icon to add chart</a:t>
            </a:r>
            <a:endParaRPr lang="nl-NL" noProof="0" dirty="0"/>
          </a:p>
        </p:txBody>
      </p:sp>
    </p:spTree>
    <p:extLst>
      <p:ext uri="{BB962C8B-B14F-4D97-AF65-F5344CB8AC3E}">
        <p14:creationId xmlns:p14="http://schemas.microsoft.com/office/powerpoint/2010/main" val="419862168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Rectangle 4"/>
          <p:cNvSpPr/>
          <p:nvPr userDrawn="1"/>
        </p:nvSpPr>
        <p:spPr>
          <a:xfrm>
            <a:off x="901700" y="1096963"/>
            <a:ext cx="7440613" cy="4603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Title 1"/>
          <p:cNvSpPr>
            <a:spLocks noGrp="1"/>
          </p:cNvSpPr>
          <p:nvPr>
            <p:ph type="title"/>
          </p:nvPr>
        </p:nvSpPr>
        <p:spPr>
          <a:xfrm>
            <a:off x="1782070" y="3198783"/>
            <a:ext cx="5603468" cy="1362075"/>
          </a:xfrm>
          <a:prstGeom prst="rect">
            <a:avLst/>
          </a:prstGeom>
        </p:spPr>
        <p:txBody>
          <a:bodyPr/>
          <a:lstStyle>
            <a:lvl1pPr algn="l">
              <a:defRPr sz="1600" b="0" cap="none" baseline="0">
                <a:solidFill>
                  <a:schemeClr val="tx1"/>
                </a:solidFill>
                <a:latin typeface="Arial" pitchFamily="34" charset="0"/>
                <a:cs typeface="Arial" pitchFamily="34" charset="0"/>
              </a:defRPr>
            </a:lvl1pPr>
          </a:lstStyle>
          <a:p>
            <a:r>
              <a:rPr lang="en-US" smtClean="0"/>
              <a:t>Click to edit Master title style</a:t>
            </a:r>
            <a:endParaRPr lang="en-MY" dirty="0"/>
          </a:p>
        </p:txBody>
      </p:sp>
      <p:sp>
        <p:nvSpPr>
          <p:cNvPr id="25" name="Text Placeholder 2"/>
          <p:cNvSpPr>
            <a:spLocks noGrp="1"/>
          </p:cNvSpPr>
          <p:nvPr>
            <p:ph type="body" idx="1"/>
          </p:nvPr>
        </p:nvSpPr>
        <p:spPr>
          <a:xfrm>
            <a:off x="1782070" y="2379407"/>
            <a:ext cx="5603468" cy="741600"/>
          </a:xfrm>
          <a:prstGeom prst="rect">
            <a:avLst/>
          </a:prstGeom>
        </p:spPr>
        <p:txBody>
          <a:bodyPr/>
          <a:lstStyle>
            <a:lvl1pPr marL="0" indent="0">
              <a:buNone/>
              <a:defRPr sz="2400" b="1" cap="all" baseline="0">
                <a:solidFill>
                  <a:schemeClr val="tx1"/>
                </a:solidFill>
                <a:latin typeface="Arial" pitchFamily="34" charset="0"/>
                <a:cs typeface="Arial"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34" name="Text Placeholder 13"/>
          <p:cNvSpPr>
            <a:spLocks noGrp="1"/>
          </p:cNvSpPr>
          <p:nvPr>
            <p:ph type="body" sz="quarter" idx="13"/>
          </p:nvPr>
        </p:nvSpPr>
        <p:spPr>
          <a:xfrm>
            <a:off x="1782070" y="1415008"/>
            <a:ext cx="2243127" cy="964626"/>
          </a:xfrm>
          <a:prstGeom prst="rect">
            <a:avLst/>
          </a:prstGeom>
        </p:spPr>
        <p:txBody>
          <a:bodyPr/>
          <a:lstStyle>
            <a:lvl1pPr>
              <a:buNone/>
              <a:defRPr sz="6000">
                <a:solidFill>
                  <a:schemeClr val="tx1"/>
                </a:solidFill>
                <a:latin typeface="Arial" pitchFamily="34" charset="0"/>
                <a:cs typeface="Arial" pitchFamily="34" charset="0"/>
              </a:defRPr>
            </a:lvl1pPr>
          </a:lstStyle>
          <a:p>
            <a:pPr lvl="0"/>
            <a:r>
              <a:rPr lang="en-US" smtClean="0"/>
              <a:t>Click to edit Master text styles</a:t>
            </a:r>
          </a:p>
        </p:txBody>
      </p:sp>
    </p:spTree>
    <p:extLst>
      <p:ext uri="{BB962C8B-B14F-4D97-AF65-F5344CB8AC3E}">
        <p14:creationId xmlns:p14="http://schemas.microsoft.com/office/powerpoint/2010/main" val="400203599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3"/>
          <p:cNvSpPr>
            <a:spLocks noGrp="1" noChangeArrowheads="1"/>
          </p:cNvSpPr>
          <p:nvPr>
            <p:ph type="body" idx="1"/>
          </p:nvPr>
        </p:nvSpPr>
        <p:spPr bwMode="auto">
          <a:xfrm>
            <a:off x="909638" y="1309688"/>
            <a:ext cx="7747000" cy="5072062"/>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Xx</a:t>
            </a:r>
          </a:p>
          <a:p>
            <a:pPr lvl="5"/>
            <a:r>
              <a:rPr lang="en-GB" dirty="0" smtClean="0"/>
              <a:t>xx</a:t>
            </a:r>
          </a:p>
        </p:txBody>
      </p:sp>
      <p:sp>
        <p:nvSpPr>
          <p:cNvPr id="1027" name="Rectangle 2"/>
          <p:cNvSpPr>
            <a:spLocks noGrp="1" noChangeArrowheads="1"/>
          </p:cNvSpPr>
          <p:nvPr>
            <p:ph type="title"/>
          </p:nvPr>
        </p:nvSpPr>
        <p:spPr bwMode="auto">
          <a:xfrm>
            <a:off x="900113" y="295275"/>
            <a:ext cx="7700962"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title style</a:t>
            </a:r>
            <a:endParaRPr lang="en-GB" altLang="en-US" smtClean="0"/>
          </a:p>
        </p:txBody>
      </p:sp>
    </p:spTree>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Lst>
  <p:transition>
    <p:fade/>
  </p:transition>
  <p:timing>
    <p:tnLst>
      <p:par>
        <p:cTn id="1" dur="indefinite" restart="never" nodeType="tmRoot"/>
      </p:par>
    </p:tnLst>
  </p:timing>
  <p:hf hdr="0"/>
  <p:txStyles>
    <p:titleStyle>
      <a:lvl1pPr algn="l" rtl="0" eaLnBrk="0" fontAlgn="base" hangingPunct="0">
        <a:spcBef>
          <a:spcPct val="0"/>
        </a:spcBef>
        <a:spcAft>
          <a:spcPct val="0"/>
        </a:spcAft>
        <a:defRPr sz="2400" b="1" kern="1200">
          <a:solidFill>
            <a:schemeClr val="tx1"/>
          </a:solidFill>
          <a:latin typeface="+mj-lt"/>
          <a:ea typeface="+mj-ea"/>
          <a:cs typeface="Arial" pitchFamily="34" charset="0"/>
        </a:defRPr>
      </a:lvl1pPr>
      <a:lvl2pPr algn="l" rtl="0" eaLnBrk="0" fontAlgn="base" hangingPunct="0">
        <a:spcBef>
          <a:spcPct val="0"/>
        </a:spcBef>
        <a:spcAft>
          <a:spcPct val="0"/>
        </a:spcAft>
        <a:defRPr sz="2400" b="1">
          <a:solidFill>
            <a:schemeClr val="tx1"/>
          </a:solidFill>
          <a:latin typeface="Futura Medium" pitchFamily="2" charset="0"/>
          <a:cs typeface="Arial" panose="020B0604020202020204" pitchFamily="34" charset="0"/>
        </a:defRPr>
      </a:lvl2pPr>
      <a:lvl3pPr algn="l" rtl="0" eaLnBrk="0" fontAlgn="base" hangingPunct="0">
        <a:spcBef>
          <a:spcPct val="0"/>
        </a:spcBef>
        <a:spcAft>
          <a:spcPct val="0"/>
        </a:spcAft>
        <a:defRPr sz="2400" b="1">
          <a:solidFill>
            <a:schemeClr val="tx1"/>
          </a:solidFill>
          <a:latin typeface="Futura Medium" pitchFamily="2" charset="0"/>
          <a:cs typeface="Arial" panose="020B0604020202020204" pitchFamily="34" charset="0"/>
        </a:defRPr>
      </a:lvl3pPr>
      <a:lvl4pPr algn="l" rtl="0" eaLnBrk="0" fontAlgn="base" hangingPunct="0">
        <a:spcBef>
          <a:spcPct val="0"/>
        </a:spcBef>
        <a:spcAft>
          <a:spcPct val="0"/>
        </a:spcAft>
        <a:defRPr sz="2400" b="1">
          <a:solidFill>
            <a:schemeClr val="tx1"/>
          </a:solidFill>
          <a:latin typeface="Futura Medium" pitchFamily="2" charset="0"/>
          <a:cs typeface="Arial" panose="020B0604020202020204" pitchFamily="34" charset="0"/>
        </a:defRPr>
      </a:lvl4pPr>
      <a:lvl5pPr algn="l" rtl="0" eaLnBrk="0" fontAlgn="base" hangingPunct="0">
        <a:spcBef>
          <a:spcPct val="0"/>
        </a:spcBef>
        <a:spcAft>
          <a:spcPct val="0"/>
        </a:spcAft>
        <a:defRPr sz="2400" b="1">
          <a:solidFill>
            <a:schemeClr val="tx1"/>
          </a:solidFill>
          <a:latin typeface="Futura Medium" pitchFamily="2" charset="0"/>
          <a:cs typeface="Arial" panose="020B0604020202020204" pitchFamily="34" charset="0"/>
        </a:defRPr>
      </a:lvl5pPr>
      <a:lvl6pPr marL="457200" algn="l" rtl="0" fontAlgn="base">
        <a:spcBef>
          <a:spcPct val="0"/>
        </a:spcBef>
        <a:spcAft>
          <a:spcPct val="0"/>
        </a:spcAft>
        <a:defRPr sz="2400" b="1">
          <a:solidFill>
            <a:schemeClr val="tx1"/>
          </a:solidFill>
          <a:latin typeface="Futura Medium" pitchFamily="2" charset="0"/>
          <a:cs typeface="Arial" panose="020B0604020202020204" pitchFamily="34" charset="0"/>
        </a:defRPr>
      </a:lvl6pPr>
      <a:lvl7pPr marL="914400" algn="l" rtl="0" fontAlgn="base">
        <a:spcBef>
          <a:spcPct val="0"/>
        </a:spcBef>
        <a:spcAft>
          <a:spcPct val="0"/>
        </a:spcAft>
        <a:defRPr sz="2400" b="1">
          <a:solidFill>
            <a:schemeClr val="tx1"/>
          </a:solidFill>
          <a:latin typeface="Futura Medium" pitchFamily="2" charset="0"/>
          <a:cs typeface="Arial" panose="020B0604020202020204" pitchFamily="34" charset="0"/>
        </a:defRPr>
      </a:lvl7pPr>
      <a:lvl8pPr marL="1371600" algn="l" rtl="0" fontAlgn="base">
        <a:spcBef>
          <a:spcPct val="0"/>
        </a:spcBef>
        <a:spcAft>
          <a:spcPct val="0"/>
        </a:spcAft>
        <a:defRPr sz="2400" b="1">
          <a:solidFill>
            <a:schemeClr val="tx1"/>
          </a:solidFill>
          <a:latin typeface="Futura Medium" pitchFamily="2" charset="0"/>
          <a:cs typeface="Arial" panose="020B0604020202020204" pitchFamily="34" charset="0"/>
        </a:defRPr>
      </a:lvl8pPr>
      <a:lvl9pPr marL="1828800" algn="l" rtl="0" fontAlgn="base">
        <a:spcBef>
          <a:spcPct val="0"/>
        </a:spcBef>
        <a:spcAft>
          <a:spcPct val="0"/>
        </a:spcAft>
        <a:defRPr sz="2400" b="1">
          <a:solidFill>
            <a:schemeClr val="tx1"/>
          </a:solidFill>
          <a:latin typeface="Futura Medium" pitchFamily="2" charset="0"/>
          <a:cs typeface="Arial" panose="020B0604020202020204" pitchFamily="34" charset="0"/>
        </a:defRPr>
      </a:lvl9pPr>
    </p:titleStyle>
    <p:bodyStyle>
      <a:lvl1pPr algn="l" defTabSz="268288" rtl="0" eaLnBrk="0" fontAlgn="base" hangingPunct="0">
        <a:lnSpc>
          <a:spcPct val="120000"/>
        </a:lnSpc>
        <a:spcBef>
          <a:spcPct val="0"/>
        </a:spcBef>
        <a:spcAft>
          <a:spcPts val="600"/>
        </a:spcAft>
        <a:buClr>
          <a:schemeClr val="accent2"/>
        </a:buClr>
        <a:buSzPct val="85000"/>
        <a:buFont typeface="Wingdings" panose="05000000000000000000" pitchFamily="2" charset="2"/>
        <a:defRPr sz="2000" kern="1200">
          <a:solidFill>
            <a:schemeClr val="tx1"/>
          </a:solidFill>
          <a:latin typeface="+mn-lt"/>
          <a:ea typeface="+mn-ea"/>
          <a:cs typeface="Arial" pitchFamily="34" charset="0"/>
        </a:defRPr>
      </a:lvl1pPr>
      <a:lvl2pPr marL="269875" indent="-269875" algn="l" defTabSz="268288" rtl="0" eaLnBrk="0" fontAlgn="base" hangingPunct="0">
        <a:lnSpc>
          <a:spcPct val="120000"/>
        </a:lnSpc>
        <a:spcBef>
          <a:spcPct val="0"/>
        </a:spcBef>
        <a:spcAft>
          <a:spcPts val="600"/>
        </a:spcAft>
        <a:buClr>
          <a:schemeClr val="tx1"/>
        </a:buClr>
        <a:buSzPct val="85000"/>
        <a:buFont typeface="Wingdings" panose="05000000000000000000" pitchFamily="2" charset="2"/>
        <a:buChar char="n"/>
        <a:defRPr sz="2000" kern="1200">
          <a:solidFill>
            <a:schemeClr val="tx1"/>
          </a:solidFill>
          <a:latin typeface="+mn-lt"/>
          <a:ea typeface="+mn-ea"/>
          <a:cs typeface="Arial" pitchFamily="34" charset="0"/>
        </a:defRPr>
      </a:lvl2pPr>
      <a:lvl3pPr marL="454025" indent="-184150" algn="l" defTabSz="268288" rtl="0" eaLnBrk="0" fontAlgn="base" hangingPunct="0">
        <a:lnSpc>
          <a:spcPct val="120000"/>
        </a:lnSpc>
        <a:spcBef>
          <a:spcPct val="0"/>
        </a:spcBef>
        <a:spcAft>
          <a:spcPts val="600"/>
        </a:spcAft>
        <a:buClr>
          <a:schemeClr val="tx1"/>
        </a:buClr>
        <a:buSzPct val="75000"/>
        <a:buFont typeface="Wingdings" panose="05000000000000000000" pitchFamily="2" charset="2"/>
        <a:buChar char=""/>
        <a:defRPr sz="2000" kern="1200">
          <a:solidFill>
            <a:schemeClr val="tx1"/>
          </a:solidFill>
          <a:latin typeface="+mn-lt"/>
          <a:ea typeface="+mn-ea"/>
          <a:cs typeface="Arial" pitchFamily="34" charset="0"/>
        </a:defRPr>
      </a:lvl3pPr>
      <a:lvl4pPr marL="631825" indent="-177800" algn="l" defTabSz="268288" rtl="0" eaLnBrk="0" fontAlgn="base" hangingPunct="0">
        <a:lnSpc>
          <a:spcPct val="120000"/>
        </a:lnSpc>
        <a:spcBef>
          <a:spcPct val="0"/>
        </a:spcBef>
        <a:spcAft>
          <a:spcPts val="600"/>
        </a:spcAft>
        <a:buClr>
          <a:schemeClr val="tx1"/>
        </a:buClr>
        <a:buSzPct val="75000"/>
        <a:buFont typeface="Wingdings" panose="05000000000000000000" pitchFamily="2" charset="2"/>
        <a:buChar char=""/>
        <a:defRPr sz="1600" kern="1200">
          <a:solidFill>
            <a:schemeClr val="tx1"/>
          </a:solidFill>
          <a:latin typeface="+mn-lt"/>
          <a:ea typeface="+mn-ea"/>
          <a:cs typeface="Arial" pitchFamily="34" charset="0"/>
        </a:defRPr>
      </a:lvl4pPr>
      <a:lvl5pPr marL="811213" indent="-173038" algn="l" defTabSz="268288" rtl="0" eaLnBrk="0" fontAlgn="base" hangingPunct="0">
        <a:lnSpc>
          <a:spcPct val="120000"/>
        </a:lnSpc>
        <a:spcBef>
          <a:spcPct val="0"/>
        </a:spcBef>
        <a:spcAft>
          <a:spcPts val="600"/>
        </a:spcAft>
        <a:buClr>
          <a:schemeClr val="tx1"/>
        </a:buClr>
        <a:buSzPct val="75000"/>
        <a:buFont typeface="Wingdings" panose="05000000000000000000" pitchFamily="2" charset="2"/>
        <a:buChar char=""/>
        <a:defRPr sz="1400" kern="1200">
          <a:solidFill>
            <a:schemeClr val="tx1"/>
          </a:solidFill>
          <a:latin typeface="+mn-lt"/>
          <a:ea typeface="+mn-ea"/>
          <a:cs typeface="Arial" pitchFamily="34" charset="0"/>
        </a:defRPr>
      </a:lvl5pPr>
      <a:lvl6pPr marL="989013" indent="-177800" algn="l" defTabSz="268288" rtl="0" eaLnBrk="1" latinLnBrk="0" hangingPunct="1">
        <a:lnSpc>
          <a:spcPct val="120000"/>
        </a:lnSpc>
        <a:spcBef>
          <a:spcPts val="0"/>
        </a:spcBef>
        <a:spcAft>
          <a:spcPts val="600"/>
        </a:spcAft>
        <a:buClr>
          <a:schemeClr val="tx1"/>
        </a:buClr>
        <a:buSzPct val="75000"/>
        <a:buFont typeface="Wingdings" pitchFamily="2" charset="2"/>
        <a:buChar char=""/>
        <a:defRPr sz="1200" kern="1200">
          <a:solidFill>
            <a:schemeClr val="tx1"/>
          </a:solidFill>
          <a:latin typeface="+mn-lt"/>
          <a:ea typeface="+mn-ea"/>
          <a:cs typeface="Arial" pitchFamily="34" charset="0"/>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10.xml"/><Relationship Id="rId5" Type="http://schemas.openxmlformats.org/officeDocument/2006/relationships/image" Target="../media/image37.jpeg"/><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0" y="0"/>
            <a:ext cx="4492625" cy="6858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16000" tIns="216000" rIns="216000" bIns="2160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Aft>
                <a:spcPts val="63"/>
              </a:spcAft>
            </a:pPr>
            <a:endParaRPr lang="en-GB" altLang="en-US" sz="3200" i="1">
              <a:solidFill>
                <a:srgbClr val="FF0000"/>
              </a:solidFill>
              <a:latin typeface="Futura Bold" pitchFamily="2" charset="0"/>
            </a:endParaRPr>
          </a:p>
        </p:txBody>
      </p:sp>
      <p:sp>
        <p:nvSpPr>
          <p:cNvPr id="3" name="TextBox 2"/>
          <p:cNvSpPr txBox="1"/>
          <p:nvPr/>
        </p:nvSpPr>
        <p:spPr>
          <a:xfrm>
            <a:off x="400050" y="2185988"/>
            <a:ext cx="4273550" cy="2825750"/>
          </a:xfrm>
          <a:prstGeom prst="rect">
            <a:avLst/>
          </a:prstGeom>
          <a:noFill/>
        </p:spPr>
        <p:txBody>
          <a:bodyPr lIns="0" tIns="0" rIns="0" bIns="0"/>
          <a:lstStyle/>
          <a:p>
            <a:pPr eaLnBrk="1" fontAlgn="auto" hangingPunct="1">
              <a:lnSpc>
                <a:spcPct val="80000"/>
              </a:lnSpc>
              <a:spcBef>
                <a:spcPts val="0"/>
              </a:spcBef>
              <a:spcAft>
                <a:spcPts val="60"/>
              </a:spcAft>
              <a:defRPr/>
            </a:pPr>
            <a:r>
              <a:rPr lang="en-GB" sz="3400" dirty="0">
                <a:solidFill>
                  <a:schemeClr val="bg2">
                    <a:lumMod val="10000"/>
                  </a:schemeClr>
                </a:solidFill>
                <a:latin typeface="Futura Bold" pitchFamily="2" charset="0"/>
                <a:cs typeface="+mn-cs"/>
              </a:rPr>
              <a:t>RE-ENERGISING</a:t>
            </a:r>
          </a:p>
          <a:p>
            <a:pPr eaLnBrk="1" fontAlgn="auto" hangingPunct="1">
              <a:lnSpc>
                <a:spcPct val="80000"/>
              </a:lnSpc>
              <a:spcBef>
                <a:spcPts val="0"/>
              </a:spcBef>
              <a:spcAft>
                <a:spcPts val="60"/>
              </a:spcAft>
              <a:defRPr/>
            </a:pPr>
            <a:r>
              <a:rPr lang="en-GB" sz="3400" dirty="0">
                <a:solidFill>
                  <a:schemeClr val="bg2">
                    <a:lumMod val="10000"/>
                  </a:schemeClr>
                </a:solidFill>
                <a:latin typeface="Futura Bold" pitchFamily="2" charset="0"/>
                <a:cs typeface="+mn-cs"/>
              </a:rPr>
              <a:t>THE LIFE-SAVING RULES </a:t>
            </a:r>
          </a:p>
          <a:p>
            <a:pPr eaLnBrk="1" fontAlgn="auto" hangingPunct="1">
              <a:lnSpc>
                <a:spcPct val="80000"/>
              </a:lnSpc>
              <a:spcBef>
                <a:spcPts val="1800"/>
              </a:spcBef>
              <a:spcAft>
                <a:spcPts val="60"/>
              </a:spcAft>
              <a:defRPr/>
            </a:pPr>
            <a:r>
              <a:rPr lang="en-GB" sz="3400" dirty="0">
                <a:solidFill>
                  <a:schemeClr val="tx2"/>
                </a:solidFill>
                <a:latin typeface="Futura Bold" pitchFamily="2" charset="0"/>
                <a:cs typeface="+mn-cs"/>
              </a:rPr>
              <a:t>ENGAGEMENT MATERIALS</a:t>
            </a:r>
          </a:p>
        </p:txBody>
      </p:sp>
      <p:pic>
        <p:nvPicPr>
          <p:cNvPr id="8" name="Picture 7" descr="lsr_front_cover.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10150" y="536575"/>
            <a:ext cx="3676650" cy="578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1" fill="hold" grpId="0" nodeType="after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10" presetClass="entr" presetSubtype="0" fill="hold" nodeType="with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6227763" y="1319213"/>
            <a:ext cx="1119187"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8" name="Rectangle 67"/>
          <p:cNvSpPr/>
          <p:nvPr/>
        </p:nvSpPr>
        <p:spPr>
          <a:xfrm>
            <a:off x="2254250" y="2633663"/>
            <a:ext cx="1119188"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9" name="Rectangle 68"/>
          <p:cNvSpPr/>
          <p:nvPr/>
        </p:nvSpPr>
        <p:spPr>
          <a:xfrm>
            <a:off x="3578225" y="2633663"/>
            <a:ext cx="1120775" cy="11207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0" name="Rectangle 69"/>
          <p:cNvSpPr/>
          <p:nvPr/>
        </p:nvSpPr>
        <p:spPr>
          <a:xfrm>
            <a:off x="4902200" y="2633663"/>
            <a:ext cx="1120775"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1" name="Rectangle 70"/>
          <p:cNvSpPr/>
          <p:nvPr/>
        </p:nvSpPr>
        <p:spPr>
          <a:xfrm>
            <a:off x="6227763" y="2633663"/>
            <a:ext cx="1119187" cy="11207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2" name="Rectangle 71"/>
          <p:cNvSpPr/>
          <p:nvPr/>
        </p:nvSpPr>
        <p:spPr>
          <a:xfrm>
            <a:off x="4902200" y="1319213"/>
            <a:ext cx="1120775" cy="112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4" name="Rectangle 73"/>
          <p:cNvSpPr/>
          <p:nvPr/>
        </p:nvSpPr>
        <p:spPr>
          <a:xfrm>
            <a:off x="2254250" y="1319213"/>
            <a:ext cx="1119188" cy="11207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5" name="Rectangle 74"/>
          <p:cNvSpPr/>
          <p:nvPr/>
        </p:nvSpPr>
        <p:spPr>
          <a:xfrm>
            <a:off x="930275" y="1319213"/>
            <a:ext cx="1119188"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6" name="Rectangle 75"/>
          <p:cNvSpPr/>
          <p:nvPr/>
        </p:nvSpPr>
        <p:spPr>
          <a:xfrm>
            <a:off x="930275" y="2633663"/>
            <a:ext cx="1119188" cy="11207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7" name="Rectangle 76"/>
          <p:cNvSpPr/>
          <p:nvPr/>
        </p:nvSpPr>
        <p:spPr>
          <a:xfrm>
            <a:off x="930275" y="3948113"/>
            <a:ext cx="1119188" cy="112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8" name="Rectangle 77"/>
          <p:cNvSpPr/>
          <p:nvPr/>
        </p:nvSpPr>
        <p:spPr>
          <a:xfrm>
            <a:off x="2254250" y="3948113"/>
            <a:ext cx="1119188"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9" name="Rectangle 78"/>
          <p:cNvSpPr/>
          <p:nvPr/>
        </p:nvSpPr>
        <p:spPr>
          <a:xfrm>
            <a:off x="3578225" y="3948113"/>
            <a:ext cx="1120775"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1" name="Rectangle 80"/>
          <p:cNvSpPr/>
          <p:nvPr/>
        </p:nvSpPr>
        <p:spPr>
          <a:xfrm>
            <a:off x="6227763" y="3948113"/>
            <a:ext cx="1119187"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2" name="Rectangle 81"/>
          <p:cNvSpPr/>
          <p:nvPr/>
        </p:nvSpPr>
        <p:spPr>
          <a:xfrm>
            <a:off x="930275" y="5262563"/>
            <a:ext cx="1119188" cy="11207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3" name="Rectangle 82"/>
          <p:cNvSpPr/>
          <p:nvPr/>
        </p:nvSpPr>
        <p:spPr>
          <a:xfrm>
            <a:off x="2254250" y="5262563"/>
            <a:ext cx="1119188"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4" name="Rectangle 83"/>
          <p:cNvSpPr/>
          <p:nvPr/>
        </p:nvSpPr>
        <p:spPr>
          <a:xfrm>
            <a:off x="3578225" y="5262563"/>
            <a:ext cx="1120775" cy="11207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5" name="Rectangle 84"/>
          <p:cNvSpPr/>
          <p:nvPr/>
        </p:nvSpPr>
        <p:spPr>
          <a:xfrm>
            <a:off x="4902200" y="5262563"/>
            <a:ext cx="1120775"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6" name="Rectangle 85"/>
          <p:cNvSpPr/>
          <p:nvPr/>
        </p:nvSpPr>
        <p:spPr>
          <a:xfrm>
            <a:off x="6227763" y="5262563"/>
            <a:ext cx="1119187" cy="112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7" name="Rectangle 86"/>
          <p:cNvSpPr/>
          <p:nvPr/>
        </p:nvSpPr>
        <p:spPr>
          <a:xfrm>
            <a:off x="7551738" y="1319213"/>
            <a:ext cx="1119187" cy="11207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8" name="Rectangle 87"/>
          <p:cNvSpPr/>
          <p:nvPr/>
        </p:nvSpPr>
        <p:spPr>
          <a:xfrm>
            <a:off x="7551738" y="2633663"/>
            <a:ext cx="1119187"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9" name="Rectangle 88"/>
          <p:cNvSpPr/>
          <p:nvPr/>
        </p:nvSpPr>
        <p:spPr>
          <a:xfrm>
            <a:off x="7551738" y="3948113"/>
            <a:ext cx="1119187" cy="112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7" name="Rectangle 36"/>
          <p:cNvSpPr/>
          <p:nvPr/>
        </p:nvSpPr>
        <p:spPr>
          <a:xfrm>
            <a:off x="3578225" y="1319213"/>
            <a:ext cx="1120775"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8" name="Rectangle 37"/>
          <p:cNvSpPr/>
          <p:nvPr/>
        </p:nvSpPr>
        <p:spPr>
          <a:xfrm>
            <a:off x="4902200" y="3948113"/>
            <a:ext cx="1120775" cy="11207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9" name="Rectangle 38"/>
          <p:cNvSpPr/>
          <p:nvPr/>
        </p:nvSpPr>
        <p:spPr>
          <a:xfrm>
            <a:off x="7551738" y="5262563"/>
            <a:ext cx="1119187" cy="11207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 name="Title 1"/>
          <p:cNvSpPr>
            <a:spLocks noGrp="1"/>
          </p:cNvSpPr>
          <p:nvPr>
            <p:ph type="title"/>
          </p:nvPr>
        </p:nvSpPr>
        <p:spPr>
          <a:xfrm>
            <a:off x="900113" y="295275"/>
            <a:ext cx="7700962" cy="419100"/>
          </a:xfrm>
        </p:spPr>
        <p:txBody>
          <a:bodyPr/>
          <a:lstStyle/>
          <a:p>
            <a:pPr eaLnBrk="1" fontAlgn="auto" hangingPunct="1">
              <a:spcAft>
                <a:spcPts val="0"/>
              </a:spcAft>
              <a:defRPr/>
            </a:pPr>
            <a:r>
              <a:rPr lang="en-GB" dirty="0"/>
              <a:t>Video</a:t>
            </a:r>
          </a:p>
        </p:txBody>
      </p:sp>
      <p:sp>
        <p:nvSpPr>
          <p:cNvPr id="32" name="Rectangle 31"/>
          <p:cNvSpPr/>
          <p:nvPr/>
        </p:nvSpPr>
        <p:spPr>
          <a:xfrm>
            <a:off x="2254250" y="1319213"/>
            <a:ext cx="2444750" cy="11191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252000" rIns="144000" bIns="252000" anchor="ctr"/>
          <a:lstStyle/>
          <a:p>
            <a:pPr eaLnBrk="1" fontAlgn="auto" hangingPunct="1">
              <a:spcBef>
                <a:spcPts val="0"/>
              </a:spcBef>
              <a:spcAft>
                <a:spcPts val="0"/>
              </a:spcAft>
              <a:defRPr/>
            </a:pPr>
            <a:r>
              <a:rPr lang="en-GB" sz="1400" dirty="0">
                <a:solidFill>
                  <a:schemeClr val="bg1"/>
                </a:solidFill>
                <a:sym typeface="Arial"/>
              </a:rPr>
              <a:t>We will now watch a short video of a typical work scenario</a:t>
            </a:r>
          </a:p>
        </p:txBody>
      </p:sp>
      <p:sp>
        <p:nvSpPr>
          <p:cNvPr id="33" name="Rectangle 32"/>
          <p:cNvSpPr/>
          <p:nvPr/>
        </p:nvSpPr>
        <p:spPr>
          <a:xfrm>
            <a:off x="3578225" y="2633663"/>
            <a:ext cx="3768725" cy="11191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252000" rIns="144000" bIns="252000" anchor="ctr"/>
          <a:lstStyle/>
          <a:p>
            <a:pPr eaLnBrk="1" fontAlgn="auto" hangingPunct="1">
              <a:spcBef>
                <a:spcPts val="0"/>
              </a:spcBef>
              <a:spcAft>
                <a:spcPts val="0"/>
              </a:spcAft>
              <a:defRPr/>
            </a:pPr>
            <a:r>
              <a:rPr lang="en-GB" sz="1400" dirty="0">
                <a:solidFill>
                  <a:schemeClr val="bg1"/>
                </a:solidFill>
                <a:sym typeface="Arial"/>
              </a:rPr>
              <a:t>What we show here is a scenario from</a:t>
            </a:r>
            <a:br>
              <a:rPr lang="en-GB" sz="1400" dirty="0">
                <a:solidFill>
                  <a:schemeClr val="bg1"/>
                </a:solidFill>
                <a:sym typeface="Arial"/>
              </a:rPr>
            </a:br>
            <a:r>
              <a:rPr lang="en-GB" sz="1400" dirty="0">
                <a:solidFill>
                  <a:schemeClr val="bg1"/>
                </a:solidFill>
                <a:sym typeface="Arial"/>
              </a:rPr>
              <a:t>any Oil &amp; Gas business</a:t>
            </a:r>
          </a:p>
        </p:txBody>
      </p:sp>
      <p:sp>
        <p:nvSpPr>
          <p:cNvPr id="36" name="Rectangle 35"/>
          <p:cNvSpPr/>
          <p:nvPr/>
        </p:nvSpPr>
        <p:spPr>
          <a:xfrm>
            <a:off x="4902200" y="5262563"/>
            <a:ext cx="3770313" cy="11207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252000" rIns="144000" bIns="252000" anchor="ctr"/>
          <a:lstStyle/>
          <a:p>
            <a:pPr eaLnBrk="1" fontAlgn="auto" hangingPunct="1">
              <a:spcBef>
                <a:spcPts val="0"/>
              </a:spcBef>
              <a:spcAft>
                <a:spcPts val="0"/>
              </a:spcAft>
              <a:defRPr/>
            </a:pPr>
            <a:r>
              <a:rPr lang="en-GB" sz="1400" dirty="0">
                <a:solidFill>
                  <a:schemeClr val="bg1"/>
                </a:solidFill>
                <a:latin typeface="Futura Bold" pitchFamily="2" charset="0"/>
                <a:sym typeface="Arial"/>
              </a:rPr>
              <a:t>Your task: </a:t>
            </a:r>
            <a:br>
              <a:rPr lang="en-GB" sz="1400" dirty="0">
                <a:solidFill>
                  <a:schemeClr val="bg1"/>
                </a:solidFill>
                <a:latin typeface="Futura Bold" pitchFamily="2" charset="0"/>
                <a:sym typeface="Arial"/>
              </a:rPr>
            </a:br>
            <a:r>
              <a:rPr lang="en-GB" sz="1400" dirty="0">
                <a:solidFill>
                  <a:schemeClr val="bg1"/>
                </a:solidFill>
                <a:latin typeface="+mj-lt"/>
                <a:sym typeface="Arial"/>
              </a:rPr>
              <a:t>Spot safe acts! Spot unsafe acts!</a:t>
            </a:r>
          </a:p>
        </p:txBody>
      </p:sp>
      <p:pic>
        <p:nvPicPr>
          <p:cNvPr id="40" name="Picture 39" descr="lsr_img_01.jpg"/>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930275" y="2633663"/>
            <a:ext cx="2444750" cy="375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left)">
                                      <p:cBhvr>
                                        <p:cTn id="7" dur="500"/>
                                        <p:tgtEl>
                                          <p:spTgt spid="66"/>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right)">
                                      <p:cBhvr>
                                        <p:cTn id="10" dur="500"/>
                                        <p:tgtEl>
                                          <p:spTgt spid="6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wipe(up)">
                                      <p:cBhvr>
                                        <p:cTn id="13" dur="500"/>
                                        <p:tgtEl>
                                          <p:spTgt spid="6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wipe(up)">
                                      <p:cBhvr>
                                        <p:cTn id="16" dur="500"/>
                                        <p:tgtEl>
                                          <p:spTgt spid="7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wipe(down)">
                                      <p:cBhvr>
                                        <p:cTn id="19" dur="500"/>
                                        <p:tgtEl>
                                          <p:spTgt spid="71"/>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wipe(right)">
                                      <p:cBhvr>
                                        <p:cTn id="22" dur="500"/>
                                        <p:tgtEl>
                                          <p:spTgt spid="7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wipe(left)">
                                      <p:cBhvr>
                                        <p:cTn id="25" dur="500"/>
                                        <p:tgtEl>
                                          <p:spTgt spid="7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5"/>
                                        </p:tgtEl>
                                        <p:attrNameLst>
                                          <p:attrName>style.visibility</p:attrName>
                                        </p:attrNameLst>
                                      </p:cBhvr>
                                      <p:to>
                                        <p:strVal val="visible"/>
                                      </p:to>
                                    </p:set>
                                    <p:animEffect transition="in" filter="wipe(down)">
                                      <p:cBhvr>
                                        <p:cTn id="28" dur="500"/>
                                        <p:tgtEl>
                                          <p:spTgt spid="75"/>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76"/>
                                        </p:tgtEl>
                                        <p:attrNameLst>
                                          <p:attrName>style.visibility</p:attrName>
                                        </p:attrNameLst>
                                      </p:cBhvr>
                                      <p:to>
                                        <p:strVal val="visible"/>
                                      </p:to>
                                    </p:set>
                                    <p:animEffect transition="in" filter="wipe(up)">
                                      <p:cBhvr>
                                        <p:cTn id="31" dur="500"/>
                                        <p:tgtEl>
                                          <p:spTgt spid="7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77"/>
                                        </p:tgtEl>
                                        <p:attrNameLst>
                                          <p:attrName>style.visibility</p:attrName>
                                        </p:attrNameLst>
                                      </p:cBhvr>
                                      <p:to>
                                        <p:strVal val="visible"/>
                                      </p:to>
                                    </p:set>
                                    <p:animEffect transition="in" filter="wipe(down)">
                                      <p:cBhvr>
                                        <p:cTn id="34" dur="500"/>
                                        <p:tgtEl>
                                          <p:spTgt spid="77"/>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78"/>
                                        </p:tgtEl>
                                        <p:attrNameLst>
                                          <p:attrName>style.visibility</p:attrName>
                                        </p:attrNameLst>
                                      </p:cBhvr>
                                      <p:to>
                                        <p:strVal val="visible"/>
                                      </p:to>
                                    </p:set>
                                    <p:animEffect transition="in" filter="wipe(left)">
                                      <p:cBhvr>
                                        <p:cTn id="37" dur="500"/>
                                        <p:tgtEl>
                                          <p:spTgt spid="78"/>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79"/>
                                        </p:tgtEl>
                                        <p:attrNameLst>
                                          <p:attrName>style.visibility</p:attrName>
                                        </p:attrNameLst>
                                      </p:cBhvr>
                                      <p:to>
                                        <p:strVal val="visible"/>
                                      </p:to>
                                    </p:set>
                                    <p:animEffect transition="in" filter="wipe(up)">
                                      <p:cBhvr>
                                        <p:cTn id="40" dur="500"/>
                                        <p:tgtEl>
                                          <p:spTgt spid="79"/>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81"/>
                                        </p:tgtEl>
                                        <p:attrNameLst>
                                          <p:attrName>style.visibility</p:attrName>
                                        </p:attrNameLst>
                                      </p:cBhvr>
                                      <p:to>
                                        <p:strVal val="visible"/>
                                      </p:to>
                                    </p:set>
                                    <p:animEffect transition="in" filter="wipe(up)">
                                      <p:cBhvr>
                                        <p:cTn id="43" dur="500"/>
                                        <p:tgtEl>
                                          <p:spTgt spid="81"/>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82"/>
                                        </p:tgtEl>
                                        <p:attrNameLst>
                                          <p:attrName>style.visibility</p:attrName>
                                        </p:attrNameLst>
                                      </p:cBhvr>
                                      <p:to>
                                        <p:strVal val="visible"/>
                                      </p:to>
                                    </p:set>
                                    <p:animEffect transition="in" filter="wipe(down)">
                                      <p:cBhvr>
                                        <p:cTn id="46" dur="500"/>
                                        <p:tgtEl>
                                          <p:spTgt spid="82"/>
                                        </p:tgtEl>
                                      </p:cBhvr>
                                    </p:animEffect>
                                  </p:childTnLst>
                                </p:cTn>
                              </p:par>
                              <p:par>
                                <p:cTn id="47" presetID="22" presetClass="entr" presetSubtype="2" fill="hold" grpId="0" nodeType="withEffect">
                                  <p:stCondLst>
                                    <p:cond delay="0"/>
                                  </p:stCondLst>
                                  <p:childTnLst>
                                    <p:set>
                                      <p:cBhvr>
                                        <p:cTn id="48" dur="1" fill="hold">
                                          <p:stCondLst>
                                            <p:cond delay="0"/>
                                          </p:stCondLst>
                                        </p:cTn>
                                        <p:tgtEl>
                                          <p:spTgt spid="83"/>
                                        </p:tgtEl>
                                        <p:attrNameLst>
                                          <p:attrName>style.visibility</p:attrName>
                                        </p:attrNameLst>
                                      </p:cBhvr>
                                      <p:to>
                                        <p:strVal val="visible"/>
                                      </p:to>
                                    </p:set>
                                    <p:animEffect transition="in" filter="wipe(right)">
                                      <p:cBhvr>
                                        <p:cTn id="49" dur="500"/>
                                        <p:tgtEl>
                                          <p:spTgt spid="83"/>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84"/>
                                        </p:tgtEl>
                                        <p:attrNameLst>
                                          <p:attrName>style.visibility</p:attrName>
                                        </p:attrNameLst>
                                      </p:cBhvr>
                                      <p:to>
                                        <p:strVal val="visible"/>
                                      </p:to>
                                    </p:set>
                                    <p:animEffect transition="in" filter="wipe(up)">
                                      <p:cBhvr>
                                        <p:cTn id="52" dur="500"/>
                                        <p:tgtEl>
                                          <p:spTgt spid="84"/>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85"/>
                                        </p:tgtEl>
                                        <p:attrNameLst>
                                          <p:attrName>style.visibility</p:attrName>
                                        </p:attrNameLst>
                                      </p:cBhvr>
                                      <p:to>
                                        <p:strVal val="visible"/>
                                      </p:to>
                                    </p:set>
                                    <p:animEffect transition="in" filter="wipe(right)">
                                      <p:cBhvr>
                                        <p:cTn id="55" dur="500"/>
                                        <p:tgtEl>
                                          <p:spTgt spid="85"/>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86"/>
                                        </p:tgtEl>
                                        <p:attrNameLst>
                                          <p:attrName>style.visibility</p:attrName>
                                        </p:attrNameLst>
                                      </p:cBhvr>
                                      <p:to>
                                        <p:strVal val="visible"/>
                                      </p:to>
                                    </p:set>
                                    <p:animEffect transition="in" filter="wipe(down)">
                                      <p:cBhvr>
                                        <p:cTn id="58" dur="500"/>
                                        <p:tgtEl>
                                          <p:spTgt spid="86"/>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87"/>
                                        </p:tgtEl>
                                        <p:attrNameLst>
                                          <p:attrName>style.visibility</p:attrName>
                                        </p:attrNameLst>
                                      </p:cBhvr>
                                      <p:to>
                                        <p:strVal val="visible"/>
                                      </p:to>
                                    </p:set>
                                    <p:animEffect transition="in" filter="wipe(right)">
                                      <p:cBhvr>
                                        <p:cTn id="61" dur="500"/>
                                        <p:tgtEl>
                                          <p:spTgt spid="87"/>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88"/>
                                        </p:tgtEl>
                                        <p:attrNameLst>
                                          <p:attrName>style.visibility</p:attrName>
                                        </p:attrNameLst>
                                      </p:cBhvr>
                                      <p:to>
                                        <p:strVal val="visible"/>
                                      </p:to>
                                    </p:set>
                                    <p:animEffect transition="in" filter="wipe(up)">
                                      <p:cBhvr>
                                        <p:cTn id="64" dur="500"/>
                                        <p:tgtEl>
                                          <p:spTgt spid="88"/>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89"/>
                                        </p:tgtEl>
                                        <p:attrNameLst>
                                          <p:attrName>style.visibility</p:attrName>
                                        </p:attrNameLst>
                                      </p:cBhvr>
                                      <p:to>
                                        <p:strVal val="visible"/>
                                      </p:to>
                                    </p:set>
                                    <p:animEffect transition="in" filter="wipe(down)">
                                      <p:cBhvr>
                                        <p:cTn id="67" dur="500"/>
                                        <p:tgtEl>
                                          <p:spTgt spid="89"/>
                                        </p:tgtEl>
                                      </p:cBhvr>
                                    </p:animEffect>
                                  </p:childTnLst>
                                </p:cTn>
                              </p:par>
                              <p:par>
                                <p:cTn id="68" presetID="22" presetClass="entr" presetSubtype="2" fill="hold" grpId="0"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right)">
                                      <p:cBhvr>
                                        <p:cTn id="70" dur="500"/>
                                        <p:tgtEl>
                                          <p:spTgt spid="37"/>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wipe(up)">
                                      <p:cBhvr>
                                        <p:cTn id="73" dur="500"/>
                                        <p:tgtEl>
                                          <p:spTgt spid="38"/>
                                        </p:tgtEl>
                                      </p:cBhvr>
                                    </p:animEffect>
                                  </p:childTnLst>
                                </p:cTn>
                              </p:par>
                              <p:par>
                                <p:cTn id="74" presetID="22" presetClass="entr" presetSubtype="1" fill="hold" grpId="0" nodeType="with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wipe(up)">
                                      <p:cBhvr>
                                        <p:cTn id="76" dur="500"/>
                                        <p:tgtEl>
                                          <p:spTgt spid="39"/>
                                        </p:tgtEl>
                                      </p:cBhvr>
                                    </p:animEffect>
                                  </p:childTnLst>
                                </p:cTn>
                              </p:par>
                              <p:par>
                                <p:cTn id="77" presetID="22" presetClass="entr" presetSubtype="8" fill="hold" grpId="0" nodeType="withEffect">
                                  <p:stCondLst>
                                    <p:cond delay="1000"/>
                                  </p:stCondLst>
                                  <p:childTnLst>
                                    <p:set>
                                      <p:cBhvr>
                                        <p:cTn id="78" dur="1" fill="hold">
                                          <p:stCondLst>
                                            <p:cond delay="0"/>
                                          </p:stCondLst>
                                        </p:cTn>
                                        <p:tgtEl>
                                          <p:spTgt spid="32"/>
                                        </p:tgtEl>
                                        <p:attrNameLst>
                                          <p:attrName>style.visibility</p:attrName>
                                        </p:attrNameLst>
                                      </p:cBhvr>
                                      <p:to>
                                        <p:strVal val="visible"/>
                                      </p:to>
                                    </p:set>
                                    <p:animEffect transition="in" filter="wipe(left)">
                                      <p:cBhvr>
                                        <p:cTn id="79" dur="500"/>
                                        <p:tgtEl>
                                          <p:spTgt spid="32"/>
                                        </p:tgtEl>
                                      </p:cBhvr>
                                    </p:animEffect>
                                  </p:childTnLst>
                                </p:cTn>
                              </p:par>
                              <p:par>
                                <p:cTn id="80" presetID="22" presetClass="entr" presetSubtype="8" fill="hold" grpId="0" nodeType="withEffect">
                                  <p:stCondLst>
                                    <p:cond delay="1000"/>
                                  </p:stCondLst>
                                  <p:childTnLst>
                                    <p:set>
                                      <p:cBhvr>
                                        <p:cTn id="81" dur="1" fill="hold">
                                          <p:stCondLst>
                                            <p:cond delay="0"/>
                                          </p:stCondLst>
                                        </p:cTn>
                                        <p:tgtEl>
                                          <p:spTgt spid="33"/>
                                        </p:tgtEl>
                                        <p:attrNameLst>
                                          <p:attrName>style.visibility</p:attrName>
                                        </p:attrNameLst>
                                      </p:cBhvr>
                                      <p:to>
                                        <p:strVal val="visible"/>
                                      </p:to>
                                    </p:set>
                                    <p:animEffect transition="in" filter="wipe(left)">
                                      <p:cBhvr>
                                        <p:cTn id="82" dur="500"/>
                                        <p:tgtEl>
                                          <p:spTgt spid="33"/>
                                        </p:tgtEl>
                                      </p:cBhvr>
                                    </p:animEffect>
                                  </p:childTnLst>
                                </p:cTn>
                              </p:par>
                              <p:par>
                                <p:cTn id="83" presetID="22" presetClass="entr" presetSubtype="8" fill="hold" grpId="0" nodeType="withEffect">
                                  <p:stCondLst>
                                    <p:cond delay="1000"/>
                                  </p:stCondLst>
                                  <p:childTnLst>
                                    <p:set>
                                      <p:cBhvr>
                                        <p:cTn id="84" dur="1" fill="hold">
                                          <p:stCondLst>
                                            <p:cond delay="0"/>
                                          </p:stCondLst>
                                        </p:cTn>
                                        <p:tgtEl>
                                          <p:spTgt spid="36"/>
                                        </p:tgtEl>
                                        <p:attrNameLst>
                                          <p:attrName>style.visibility</p:attrName>
                                        </p:attrNameLst>
                                      </p:cBhvr>
                                      <p:to>
                                        <p:strVal val="visible"/>
                                      </p:to>
                                    </p:set>
                                    <p:animEffect transition="in" filter="wipe(left)">
                                      <p:cBhvr>
                                        <p:cTn id="85" dur="500"/>
                                        <p:tgtEl>
                                          <p:spTgt spid="36"/>
                                        </p:tgtEl>
                                      </p:cBhvr>
                                    </p:animEffect>
                                  </p:childTnLst>
                                </p:cTn>
                              </p:par>
                              <p:par>
                                <p:cTn id="86" presetID="22" presetClass="entr" presetSubtype="1" fill="hold" nodeType="withEffect">
                                  <p:stCondLst>
                                    <p:cond delay="1000"/>
                                  </p:stCondLst>
                                  <p:childTnLst>
                                    <p:set>
                                      <p:cBhvr>
                                        <p:cTn id="87" dur="1" fill="hold">
                                          <p:stCondLst>
                                            <p:cond delay="0"/>
                                          </p:stCondLst>
                                        </p:cTn>
                                        <p:tgtEl>
                                          <p:spTgt spid="40"/>
                                        </p:tgtEl>
                                        <p:attrNameLst>
                                          <p:attrName>style.visibility</p:attrName>
                                        </p:attrNameLst>
                                      </p:cBhvr>
                                      <p:to>
                                        <p:strVal val="visible"/>
                                      </p:to>
                                    </p:set>
                                    <p:animEffect transition="in" filter="wipe(up)">
                                      <p:cBhvr>
                                        <p:cTn id="8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8" grpId="0" animBg="1"/>
      <p:bldP spid="69" grpId="0" animBg="1"/>
      <p:bldP spid="70" grpId="0" animBg="1"/>
      <p:bldP spid="71" grpId="0" animBg="1"/>
      <p:bldP spid="72" grpId="0" animBg="1"/>
      <p:bldP spid="74" grpId="0" animBg="1"/>
      <p:bldP spid="75" grpId="0" animBg="1"/>
      <p:bldP spid="76" grpId="0" animBg="1"/>
      <p:bldP spid="77" grpId="0" animBg="1"/>
      <p:bldP spid="78" grpId="0" animBg="1"/>
      <p:bldP spid="79" grpId="0" animBg="1"/>
      <p:bldP spid="81" grpId="0" animBg="1"/>
      <p:bldP spid="82" grpId="0" animBg="1"/>
      <p:bldP spid="83" grpId="0" animBg="1"/>
      <p:bldP spid="84" grpId="0" animBg="1"/>
      <p:bldP spid="85" grpId="0" animBg="1"/>
      <p:bldP spid="86" grpId="0" animBg="1"/>
      <p:bldP spid="87" grpId="0" animBg="1"/>
      <p:bldP spid="88" grpId="0" animBg="1"/>
      <p:bldP spid="89" grpId="0" animBg="1"/>
      <p:bldP spid="37" grpId="0" animBg="1"/>
      <p:bldP spid="38" grpId="0" animBg="1"/>
      <p:bldP spid="39" grpId="0" animBg="1"/>
      <p:bldP spid="32" grpId="0" animBg="1"/>
      <p:bldP spid="33" grpId="0" animBg="1"/>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6227763" y="1319213"/>
            <a:ext cx="1119187"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8" name="Rectangle 67"/>
          <p:cNvSpPr/>
          <p:nvPr/>
        </p:nvSpPr>
        <p:spPr>
          <a:xfrm>
            <a:off x="2254250" y="2633663"/>
            <a:ext cx="1119188"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9" name="Rectangle 68"/>
          <p:cNvSpPr/>
          <p:nvPr/>
        </p:nvSpPr>
        <p:spPr>
          <a:xfrm>
            <a:off x="3578225" y="2633663"/>
            <a:ext cx="1120775" cy="11207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0" name="Rectangle 69"/>
          <p:cNvSpPr/>
          <p:nvPr/>
        </p:nvSpPr>
        <p:spPr>
          <a:xfrm>
            <a:off x="4902200" y="2633663"/>
            <a:ext cx="1120775"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1" name="Rectangle 70"/>
          <p:cNvSpPr/>
          <p:nvPr/>
        </p:nvSpPr>
        <p:spPr>
          <a:xfrm>
            <a:off x="6227763" y="2633663"/>
            <a:ext cx="1119187" cy="11207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2" name="Rectangle 71"/>
          <p:cNvSpPr/>
          <p:nvPr/>
        </p:nvSpPr>
        <p:spPr>
          <a:xfrm>
            <a:off x="4902200" y="1319213"/>
            <a:ext cx="1120775" cy="112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4" name="Rectangle 73"/>
          <p:cNvSpPr/>
          <p:nvPr/>
        </p:nvSpPr>
        <p:spPr>
          <a:xfrm>
            <a:off x="2254250" y="1319213"/>
            <a:ext cx="1119188" cy="11207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5" name="Rectangle 74"/>
          <p:cNvSpPr/>
          <p:nvPr/>
        </p:nvSpPr>
        <p:spPr>
          <a:xfrm>
            <a:off x="930275" y="1319213"/>
            <a:ext cx="1119188"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6" name="Rectangle 75"/>
          <p:cNvSpPr/>
          <p:nvPr/>
        </p:nvSpPr>
        <p:spPr>
          <a:xfrm>
            <a:off x="930275" y="2633663"/>
            <a:ext cx="1119188" cy="11207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7" name="Rectangle 76"/>
          <p:cNvSpPr/>
          <p:nvPr/>
        </p:nvSpPr>
        <p:spPr>
          <a:xfrm>
            <a:off x="930275" y="3948113"/>
            <a:ext cx="1119188" cy="112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8" name="Rectangle 77"/>
          <p:cNvSpPr/>
          <p:nvPr/>
        </p:nvSpPr>
        <p:spPr>
          <a:xfrm>
            <a:off x="2254250" y="3948113"/>
            <a:ext cx="1119188"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9" name="Rectangle 78"/>
          <p:cNvSpPr/>
          <p:nvPr/>
        </p:nvSpPr>
        <p:spPr>
          <a:xfrm>
            <a:off x="3578225" y="3948113"/>
            <a:ext cx="1120775"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1" name="Rectangle 80"/>
          <p:cNvSpPr/>
          <p:nvPr/>
        </p:nvSpPr>
        <p:spPr>
          <a:xfrm>
            <a:off x="6227763" y="3948113"/>
            <a:ext cx="1119187"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2" name="Rectangle 81"/>
          <p:cNvSpPr/>
          <p:nvPr/>
        </p:nvSpPr>
        <p:spPr>
          <a:xfrm>
            <a:off x="930275" y="5262563"/>
            <a:ext cx="1119188" cy="11207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3" name="Rectangle 82"/>
          <p:cNvSpPr/>
          <p:nvPr/>
        </p:nvSpPr>
        <p:spPr>
          <a:xfrm>
            <a:off x="2254250" y="5262563"/>
            <a:ext cx="1119188"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4" name="Rectangle 83"/>
          <p:cNvSpPr/>
          <p:nvPr/>
        </p:nvSpPr>
        <p:spPr>
          <a:xfrm>
            <a:off x="3578225" y="5262563"/>
            <a:ext cx="1120775" cy="11207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5" name="Rectangle 84"/>
          <p:cNvSpPr/>
          <p:nvPr/>
        </p:nvSpPr>
        <p:spPr>
          <a:xfrm>
            <a:off x="4902200" y="5262563"/>
            <a:ext cx="1120775"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6" name="Rectangle 85"/>
          <p:cNvSpPr/>
          <p:nvPr/>
        </p:nvSpPr>
        <p:spPr>
          <a:xfrm>
            <a:off x="6227763" y="5262563"/>
            <a:ext cx="1119187" cy="112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7" name="Rectangle 86"/>
          <p:cNvSpPr/>
          <p:nvPr/>
        </p:nvSpPr>
        <p:spPr>
          <a:xfrm>
            <a:off x="7551738" y="1319213"/>
            <a:ext cx="1119187" cy="11207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8" name="Rectangle 87"/>
          <p:cNvSpPr/>
          <p:nvPr/>
        </p:nvSpPr>
        <p:spPr>
          <a:xfrm>
            <a:off x="7551738" y="2633663"/>
            <a:ext cx="1119187"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9" name="Rectangle 88"/>
          <p:cNvSpPr/>
          <p:nvPr/>
        </p:nvSpPr>
        <p:spPr>
          <a:xfrm>
            <a:off x="7551738" y="3948113"/>
            <a:ext cx="1119187" cy="112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7" name="Rectangle 36"/>
          <p:cNvSpPr/>
          <p:nvPr/>
        </p:nvSpPr>
        <p:spPr>
          <a:xfrm>
            <a:off x="3578225" y="1319213"/>
            <a:ext cx="1120775"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8" name="Rectangle 37"/>
          <p:cNvSpPr/>
          <p:nvPr/>
        </p:nvSpPr>
        <p:spPr>
          <a:xfrm>
            <a:off x="4902200" y="3948113"/>
            <a:ext cx="1120775" cy="11207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9" name="Rectangle 38"/>
          <p:cNvSpPr/>
          <p:nvPr/>
        </p:nvSpPr>
        <p:spPr>
          <a:xfrm>
            <a:off x="7551738" y="5262563"/>
            <a:ext cx="1119187" cy="11207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 name="Title 1"/>
          <p:cNvSpPr>
            <a:spLocks noGrp="1"/>
          </p:cNvSpPr>
          <p:nvPr>
            <p:ph type="title"/>
          </p:nvPr>
        </p:nvSpPr>
        <p:spPr>
          <a:xfrm>
            <a:off x="900113" y="295275"/>
            <a:ext cx="7700962" cy="419100"/>
          </a:xfrm>
        </p:spPr>
        <p:txBody>
          <a:bodyPr/>
          <a:lstStyle/>
          <a:p>
            <a:pPr eaLnBrk="1" fontAlgn="auto" hangingPunct="1">
              <a:spcAft>
                <a:spcPts val="0"/>
              </a:spcAft>
              <a:defRPr/>
            </a:pPr>
            <a:r>
              <a:rPr lang="en-GB" dirty="0" smtClean="0"/>
              <a:t>Video</a:t>
            </a:r>
            <a:endParaRPr lang="en-GB" dirty="0"/>
          </a:p>
        </p:txBody>
      </p:sp>
      <p:sp>
        <p:nvSpPr>
          <p:cNvPr id="31" name="Rectangle 30"/>
          <p:cNvSpPr/>
          <p:nvPr/>
        </p:nvSpPr>
        <p:spPr>
          <a:xfrm>
            <a:off x="930275" y="1319213"/>
            <a:ext cx="2443163" cy="11191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252000" rIns="144000" bIns="252000" anchor="ctr"/>
          <a:lstStyle/>
          <a:p>
            <a:pPr eaLnBrk="1" fontAlgn="auto" hangingPunct="1">
              <a:spcBef>
                <a:spcPts val="0"/>
              </a:spcBef>
              <a:spcAft>
                <a:spcPts val="0"/>
              </a:spcAft>
              <a:defRPr/>
            </a:pPr>
            <a:r>
              <a:rPr lang="en-GB" sz="1400" b="1" dirty="0">
                <a:solidFill>
                  <a:schemeClr val="bg1"/>
                </a:solidFill>
                <a:sym typeface="Arial"/>
              </a:rPr>
              <a:t>First round watching the video: just observe</a:t>
            </a:r>
          </a:p>
        </p:txBody>
      </p:sp>
      <p:sp>
        <p:nvSpPr>
          <p:cNvPr id="34" name="Rectangle 33"/>
          <p:cNvSpPr/>
          <p:nvPr/>
        </p:nvSpPr>
        <p:spPr>
          <a:xfrm>
            <a:off x="2254250" y="2633663"/>
            <a:ext cx="2444750" cy="11207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252000" rIns="144000" bIns="252000" anchor="ctr"/>
          <a:lstStyle/>
          <a:p>
            <a:pPr eaLnBrk="1" fontAlgn="auto" hangingPunct="1">
              <a:spcBef>
                <a:spcPts val="0"/>
              </a:spcBef>
              <a:spcAft>
                <a:spcPts val="0"/>
              </a:spcAft>
              <a:defRPr/>
            </a:pPr>
            <a:endParaRPr lang="en-GB" sz="1400" b="1" dirty="0">
              <a:solidFill>
                <a:schemeClr val="bg1"/>
              </a:solidFill>
              <a:sym typeface="Arial"/>
            </a:endParaRPr>
          </a:p>
        </p:txBody>
      </p:sp>
      <p:sp>
        <p:nvSpPr>
          <p:cNvPr id="35" name="Rectangle 34"/>
          <p:cNvSpPr/>
          <p:nvPr/>
        </p:nvSpPr>
        <p:spPr>
          <a:xfrm>
            <a:off x="3578225" y="3948113"/>
            <a:ext cx="3768725" cy="11207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252000" rIns="144000" bIns="252000" anchor="ctr"/>
          <a:lstStyle/>
          <a:p>
            <a:pPr eaLnBrk="1" fontAlgn="auto" hangingPunct="1">
              <a:spcBef>
                <a:spcPts val="0"/>
              </a:spcBef>
              <a:spcAft>
                <a:spcPts val="0"/>
              </a:spcAft>
              <a:defRPr/>
            </a:pPr>
            <a:endParaRPr lang="en-GB" sz="1400" dirty="0">
              <a:solidFill>
                <a:schemeClr val="tx1"/>
              </a:solidFill>
              <a:latin typeface="+mj-lt"/>
              <a:sym typeface="Arial"/>
            </a:endParaRPr>
          </a:p>
        </p:txBody>
      </p:sp>
      <p:sp>
        <p:nvSpPr>
          <p:cNvPr id="41" name="Rectangle 40"/>
          <p:cNvSpPr/>
          <p:nvPr/>
        </p:nvSpPr>
        <p:spPr>
          <a:xfrm>
            <a:off x="4902200" y="5262563"/>
            <a:ext cx="3768725" cy="11207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252000" rIns="144000" bIns="252000" anchor="ctr"/>
          <a:lstStyle/>
          <a:p>
            <a:pPr algn="ctr" eaLnBrk="1" fontAlgn="auto" hangingPunct="1">
              <a:spcBef>
                <a:spcPts val="0"/>
              </a:spcBef>
              <a:spcAft>
                <a:spcPts val="0"/>
              </a:spcAft>
              <a:defRPr/>
            </a:pPr>
            <a:r>
              <a:rPr lang="en-GB" dirty="0" smtClean="0">
                <a:solidFill>
                  <a:schemeClr val="tx1"/>
                </a:solidFill>
                <a:latin typeface="+mj-lt"/>
                <a:sym typeface="Arial"/>
              </a:rPr>
              <a:t>Go to next slide to view video</a:t>
            </a:r>
            <a:endParaRPr lang="en-GB" dirty="0">
              <a:solidFill>
                <a:schemeClr val="tx1"/>
              </a:solidFill>
              <a:latin typeface="+mj-lt"/>
              <a:sym typeface="Arial"/>
            </a:endParaRPr>
          </a:p>
        </p:txBody>
      </p:sp>
      <p:pic>
        <p:nvPicPr>
          <p:cNvPr id="42" name="Picture 41" descr="lsr_img_02.jpg"/>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930275" y="3948113"/>
            <a:ext cx="2443163"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left)">
                                      <p:cBhvr>
                                        <p:cTn id="7" dur="500"/>
                                        <p:tgtEl>
                                          <p:spTgt spid="66"/>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right)">
                                      <p:cBhvr>
                                        <p:cTn id="10" dur="500"/>
                                        <p:tgtEl>
                                          <p:spTgt spid="6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wipe(up)">
                                      <p:cBhvr>
                                        <p:cTn id="13" dur="500"/>
                                        <p:tgtEl>
                                          <p:spTgt spid="6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wipe(up)">
                                      <p:cBhvr>
                                        <p:cTn id="16" dur="500"/>
                                        <p:tgtEl>
                                          <p:spTgt spid="7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wipe(down)">
                                      <p:cBhvr>
                                        <p:cTn id="19" dur="500"/>
                                        <p:tgtEl>
                                          <p:spTgt spid="71"/>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wipe(right)">
                                      <p:cBhvr>
                                        <p:cTn id="22" dur="500"/>
                                        <p:tgtEl>
                                          <p:spTgt spid="7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wipe(left)">
                                      <p:cBhvr>
                                        <p:cTn id="25" dur="500"/>
                                        <p:tgtEl>
                                          <p:spTgt spid="7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5"/>
                                        </p:tgtEl>
                                        <p:attrNameLst>
                                          <p:attrName>style.visibility</p:attrName>
                                        </p:attrNameLst>
                                      </p:cBhvr>
                                      <p:to>
                                        <p:strVal val="visible"/>
                                      </p:to>
                                    </p:set>
                                    <p:animEffect transition="in" filter="wipe(down)">
                                      <p:cBhvr>
                                        <p:cTn id="28" dur="500"/>
                                        <p:tgtEl>
                                          <p:spTgt spid="75"/>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76"/>
                                        </p:tgtEl>
                                        <p:attrNameLst>
                                          <p:attrName>style.visibility</p:attrName>
                                        </p:attrNameLst>
                                      </p:cBhvr>
                                      <p:to>
                                        <p:strVal val="visible"/>
                                      </p:to>
                                    </p:set>
                                    <p:animEffect transition="in" filter="wipe(up)">
                                      <p:cBhvr>
                                        <p:cTn id="31" dur="500"/>
                                        <p:tgtEl>
                                          <p:spTgt spid="7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77"/>
                                        </p:tgtEl>
                                        <p:attrNameLst>
                                          <p:attrName>style.visibility</p:attrName>
                                        </p:attrNameLst>
                                      </p:cBhvr>
                                      <p:to>
                                        <p:strVal val="visible"/>
                                      </p:to>
                                    </p:set>
                                    <p:animEffect transition="in" filter="wipe(down)">
                                      <p:cBhvr>
                                        <p:cTn id="34" dur="500"/>
                                        <p:tgtEl>
                                          <p:spTgt spid="77"/>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78"/>
                                        </p:tgtEl>
                                        <p:attrNameLst>
                                          <p:attrName>style.visibility</p:attrName>
                                        </p:attrNameLst>
                                      </p:cBhvr>
                                      <p:to>
                                        <p:strVal val="visible"/>
                                      </p:to>
                                    </p:set>
                                    <p:animEffect transition="in" filter="wipe(left)">
                                      <p:cBhvr>
                                        <p:cTn id="37" dur="500"/>
                                        <p:tgtEl>
                                          <p:spTgt spid="78"/>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79"/>
                                        </p:tgtEl>
                                        <p:attrNameLst>
                                          <p:attrName>style.visibility</p:attrName>
                                        </p:attrNameLst>
                                      </p:cBhvr>
                                      <p:to>
                                        <p:strVal val="visible"/>
                                      </p:to>
                                    </p:set>
                                    <p:animEffect transition="in" filter="wipe(up)">
                                      <p:cBhvr>
                                        <p:cTn id="40" dur="500"/>
                                        <p:tgtEl>
                                          <p:spTgt spid="79"/>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81"/>
                                        </p:tgtEl>
                                        <p:attrNameLst>
                                          <p:attrName>style.visibility</p:attrName>
                                        </p:attrNameLst>
                                      </p:cBhvr>
                                      <p:to>
                                        <p:strVal val="visible"/>
                                      </p:to>
                                    </p:set>
                                    <p:animEffect transition="in" filter="wipe(up)">
                                      <p:cBhvr>
                                        <p:cTn id="43" dur="500"/>
                                        <p:tgtEl>
                                          <p:spTgt spid="81"/>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82"/>
                                        </p:tgtEl>
                                        <p:attrNameLst>
                                          <p:attrName>style.visibility</p:attrName>
                                        </p:attrNameLst>
                                      </p:cBhvr>
                                      <p:to>
                                        <p:strVal val="visible"/>
                                      </p:to>
                                    </p:set>
                                    <p:animEffect transition="in" filter="wipe(down)">
                                      <p:cBhvr>
                                        <p:cTn id="46" dur="500"/>
                                        <p:tgtEl>
                                          <p:spTgt spid="82"/>
                                        </p:tgtEl>
                                      </p:cBhvr>
                                    </p:animEffect>
                                  </p:childTnLst>
                                </p:cTn>
                              </p:par>
                              <p:par>
                                <p:cTn id="47" presetID="22" presetClass="entr" presetSubtype="2" fill="hold" grpId="0" nodeType="withEffect">
                                  <p:stCondLst>
                                    <p:cond delay="0"/>
                                  </p:stCondLst>
                                  <p:childTnLst>
                                    <p:set>
                                      <p:cBhvr>
                                        <p:cTn id="48" dur="1" fill="hold">
                                          <p:stCondLst>
                                            <p:cond delay="0"/>
                                          </p:stCondLst>
                                        </p:cTn>
                                        <p:tgtEl>
                                          <p:spTgt spid="83"/>
                                        </p:tgtEl>
                                        <p:attrNameLst>
                                          <p:attrName>style.visibility</p:attrName>
                                        </p:attrNameLst>
                                      </p:cBhvr>
                                      <p:to>
                                        <p:strVal val="visible"/>
                                      </p:to>
                                    </p:set>
                                    <p:animEffect transition="in" filter="wipe(right)">
                                      <p:cBhvr>
                                        <p:cTn id="49" dur="500"/>
                                        <p:tgtEl>
                                          <p:spTgt spid="83"/>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84"/>
                                        </p:tgtEl>
                                        <p:attrNameLst>
                                          <p:attrName>style.visibility</p:attrName>
                                        </p:attrNameLst>
                                      </p:cBhvr>
                                      <p:to>
                                        <p:strVal val="visible"/>
                                      </p:to>
                                    </p:set>
                                    <p:animEffect transition="in" filter="wipe(up)">
                                      <p:cBhvr>
                                        <p:cTn id="52" dur="500"/>
                                        <p:tgtEl>
                                          <p:spTgt spid="84"/>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85"/>
                                        </p:tgtEl>
                                        <p:attrNameLst>
                                          <p:attrName>style.visibility</p:attrName>
                                        </p:attrNameLst>
                                      </p:cBhvr>
                                      <p:to>
                                        <p:strVal val="visible"/>
                                      </p:to>
                                    </p:set>
                                    <p:animEffect transition="in" filter="wipe(right)">
                                      <p:cBhvr>
                                        <p:cTn id="55" dur="500"/>
                                        <p:tgtEl>
                                          <p:spTgt spid="85"/>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86"/>
                                        </p:tgtEl>
                                        <p:attrNameLst>
                                          <p:attrName>style.visibility</p:attrName>
                                        </p:attrNameLst>
                                      </p:cBhvr>
                                      <p:to>
                                        <p:strVal val="visible"/>
                                      </p:to>
                                    </p:set>
                                    <p:animEffect transition="in" filter="wipe(down)">
                                      <p:cBhvr>
                                        <p:cTn id="58" dur="500"/>
                                        <p:tgtEl>
                                          <p:spTgt spid="86"/>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87"/>
                                        </p:tgtEl>
                                        <p:attrNameLst>
                                          <p:attrName>style.visibility</p:attrName>
                                        </p:attrNameLst>
                                      </p:cBhvr>
                                      <p:to>
                                        <p:strVal val="visible"/>
                                      </p:to>
                                    </p:set>
                                    <p:animEffect transition="in" filter="wipe(right)">
                                      <p:cBhvr>
                                        <p:cTn id="61" dur="500"/>
                                        <p:tgtEl>
                                          <p:spTgt spid="87"/>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88"/>
                                        </p:tgtEl>
                                        <p:attrNameLst>
                                          <p:attrName>style.visibility</p:attrName>
                                        </p:attrNameLst>
                                      </p:cBhvr>
                                      <p:to>
                                        <p:strVal val="visible"/>
                                      </p:to>
                                    </p:set>
                                    <p:animEffect transition="in" filter="wipe(up)">
                                      <p:cBhvr>
                                        <p:cTn id="64" dur="500"/>
                                        <p:tgtEl>
                                          <p:spTgt spid="88"/>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89"/>
                                        </p:tgtEl>
                                        <p:attrNameLst>
                                          <p:attrName>style.visibility</p:attrName>
                                        </p:attrNameLst>
                                      </p:cBhvr>
                                      <p:to>
                                        <p:strVal val="visible"/>
                                      </p:to>
                                    </p:set>
                                    <p:animEffect transition="in" filter="wipe(down)">
                                      <p:cBhvr>
                                        <p:cTn id="67" dur="500"/>
                                        <p:tgtEl>
                                          <p:spTgt spid="89"/>
                                        </p:tgtEl>
                                      </p:cBhvr>
                                    </p:animEffect>
                                  </p:childTnLst>
                                </p:cTn>
                              </p:par>
                              <p:par>
                                <p:cTn id="68" presetID="22" presetClass="entr" presetSubtype="2" fill="hold" grpId="0"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right)">
                                      <p:cBhvr>
                                        <p:cTn id="70" dur="500"/>
                                        <p:tgtEl>
                                          <p:spTgt spid="37"/>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wipe(up)">
                                      <p:cBhvr>
                                        <p:cTn id="73" dur="500"/>
                                        <p:tgtEl>
                                          <p:spTgt spid="38"/>
                                        </p:tgtEl>
                                      </p:cBhvr>
                                    </p:animEffect>
                                  </p:childTnLst>
                                </p:cTn>
                              </p:par>
                              <p:par>
                                <p:cTn id="74" presetID="22" presetClass="entr" presetSubtype="1" fill="hold" grpId="0" nodeType="with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wipe(up)">
                                      <p:cBhvr>
                                        <p:cTn id="76" dur="500"/>
                                        <p:tgtEl>
                                          <p:spTgt spid="39"/>
                                        </p:tgtEl>
                                      </p:cBhvr>
                                    </p:animEffect>
                                  </p:childTnLst>
                                </p:cTn>
                              </p:par>
                              <p:par>
                                <p:cTn id="77" presetID="22" presetClass="entr" presetSubtype="8" fill="hold" grpId="0" nodeType="withEffect">
                                  <p:stCondLst>
                                    <p:cond delay="1000"/>
                                  </p:stCondLst>
                                  <p:childTnLst>
                                    <p:set>
                                      <p:cBhvr>
                                        <p:cTn id="78" dur="1" fill="hold">
                                          <p:stCondLst>
                                            <p:cond delay="0"/>
                                          </p:stCondLst>
                                        </p:cTn>
                                        <p:tgtEl>
                                          <p:spTgt spid="31"/>
                                        </p:tgtEl>
                                        <p:attrNameLst>
                                          <p:attrName>style.visibility</p:attrName>
                                        </p:attrNameLst>
                                      </p:cBhvr>
                                      <p:to>
                                        <p:strVal val="visible"/>
                                      </p:to>
                                    </p:set>
                                    <p:animEffect transition="in" filter="wipe(left)">
                                      <p:cBhvr>
                                        <p:cTn id="79" dur="500"/>
                                        <p:tgtEl>
                                          <p:spTgt spid="31"/>
                                        </p:tgtEl>
                                      </p:cBhvr>
                                    </p:animEffect>
                                  </p:childTnLst>
                                </p:cTn>
                              </p:par>
                              <p:par>
                                <p:cTn id="80" presetID="22" presetClass="entr" presetSubtype="8" fill="hold" grpId="0" nodeType="withEffect">
                                  <p:stCondLst>
                                    <p:cond delay="1000"/>
                                  </p:stCondLst>
                                  <p:childTnLst>
                                    <p:set>
                                      <p:cBhvr>
                                        <p:cTn id="81" dur="1" fill="hold">
                                          <p:stCondLst>
                                            <p:cond delay="0"/>
                                          </p:stCondLst>
                                        </p:cTn>
                                        <p:tgtEl>
                                          <p:spTgt spid="34"/>
                                        </p:tgtEl>
                                        <p:attrNameLst>
                                          <p:attrName>style.visibility</p:attrName>
                                        </p:attrNameLst>
                                      </p:cBhvr>
                                      <p:to>
                                        <p:strVal val="visible"/>
                                      </p:to>
                                    </p:set>
                                    <p:animEffect transition="in" filter="wipe(left)">
                                      <p:cBhvr>
                                        <p:cTn id="82" dur="500"/>
                                        <p:tgtEl>
                                          <p:spTgt spid="34"/>
                                        </p:tgtEl>
                                      </p:cBhvr>
                                    </p:animEffect>
                                  </p:childTnLst>
                                </p:cTn>
                              </p:par>
                              <p:par>
                                <p:cTn id="83" presetID="22" presetClass="entr" presetSubtype="8" fill="hold" grpId="0" nodeType="withEffect">
                                  <p:stCondLst>
                                    <p:cond delay="1000"/>
                                  </p:stCondLst>
                                  <p:childTnLst>
                                    <p:set>
                                      <p:cBhvr>
                                        <p:cTn id="84" dur="1" fill="hold">
                                          <p:stCondLst>
                                            <p:cond delay="0"/>
                                          </p:stCondLst>
                                        </p:cTn>
                                        <p:tgtEl>
                                          <p:spTgt spid="35"/>
                                        </p:tgtEl>
                                        <p:attrNameLst>
                                          <p:attrName>style.visibility</p:attrName>
                                        </p:attrNameLst>
                                      </p:cBhvr>
                                      <p:to>
                                        <p:strVal val="visible"/>
                                      </p:to>
                                    </p:set>
                                    <p:animEffect transition="in" filter="wipe(left)">
                                      <p:cBhvr>
                                        <p:cTn id="85" dur="500"/>
                                        <p:tgtEl>
                                          <p:spTgt spid="35"/>
                                        </p:tgtEl>
                                      </p:cBhvr>
                                    </p:animEffect>
                                  </p:childTnLst>
                                </p:cTn>
                              </p:par>
                              <p:par>
                                <p:cTn id="86" presetID="22" presetClass="entr" presetSubtype="8" fill="hold" grpId="0" nodeType="withEffect">
                                  <p:stCondLst>
                                    <p:cond delay="1000"/>
                                  </p:stCondLst>
                                  <p:childTnLst>
                                    <p:set>
                                      <p:cBhvr>
                                        <p:cTn id="87" dur="1" fill="hold">
                                          <p:stCondLst>
                                            <p:cond delay="0"/>
                                          </p:stCondLst>
                                        </p:cTn>
                                        <p:tgtEl>
                                          <p:spTgt spid="41"/>
                                        </p:tgtEl>
                                        <p:attrNameLst>
                                          <p:attrName>style.visibility</p:attrName>
                                        </p:attrNameLst>
                                      </p:cBhvr>
                                      <p:to>
                                        <p:strVal val="visible"/>
                                      </p:to>
                                    </p:set>
                                    <p:animEffect transition="in" filter="wipe(left)">
                                      <p:cBhvr>
                                        <p:cTn id="88" dur="500"/>
                                        <p:tgtEl>
                                          <p:spTgt spid="41"/>
                                        </p:tgtEl>
                                      </p:cBhvr>
                                    </p:animEffect>
                                  </p:childTnLst>
                                </p:cTn>
                              </p:par>
                              <p:par>
                                <p:cTn id="89" presetID="22" presetClass="entr" presetSubtype="1" fill="hold" nodeType="withEffect">
                                  <p:stCondLst>
                                    <p:cond delay="1000"/>
                                  </p:stCondLst>
                                  <p:childTnLst>
                                    <p:set>
                                      <p:cBhvr>
                                        <p:cTn id="90" dur="1" fill="hold">
                                          <p:stCondLst>
                                            <p:cond delay="0"/>
                                          </p:stCondLst>
                                        </p:cTn>
                                        <p:tgtEl>
                                          <p:spTgt spid="42"/>
                                        </p:tgtEl>
                                        <p:attrNameLst>
                                          <p:attrName>style.visibility</p:attrName>
                                        </p:attrNameLst>
                                      </p:cBhvr>
                                      <p:to>
                                        <p:strVal val="visible"/>
                                      </p:to>
                                    </p:set>
                                    <p:animEffect transition="in" filter="wipe(up)">
                                      <p:cBhvr>
                                        <p:cTn id="9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8" grpId="0" animBg="1"/>
      <p:bldP spid="69" grpId="0" animBg="1"/>
      <p:bldP spid="70" grpId="0" animBg="1"/>
      <p:bldP spid="71" grpId="0" animBg="1"/>
      <p:bldP spid="72" grpId="0" animBg="1"/>
      <p:bldP spid="74" grpId="0" animBg="1"/>
      <p:bldP spid="75" grpId="0" animBg="1"/>
      <p:bldP spid="76" grpId="0" animBg="1"/>
      <p:bldP spid="77" grpId="0" animBg="1"/>
      <p:bldP spid="78" grpId="0" animBg="1"/>
      <p:bldP spid="79" grpId="0" animBg="1"/>
      <p:bldP spid="81" grpId="0" animBg="1"/>
      <p:bldP spid="82" grpId="0" animBg="1"/>
      <p:bldP spid="83" grpId="0" animBg="1"/>
      <p:bldP spid="84" grpId="0" animBg="1"/>
      <p:bldP spid="85" grpId="0" animBg="1"/>
      <p:bldP spid="86" grpId="0" animBg="1"/>
      <p:bldP spid="87" grpId="0" animBg="1"/>
      <p:bldP spid="88" grpId="0" animBg="1"/>
      <p:bldP spid="89" grpId="0" animBg="1"/>
      <p:bldP spid="37" grpId="0" animBg="1"/>
      <p:bldP spid="38" grpId="0" animBg="1"/>
      <p:bldP spid="39" grpId="0" animBg="1"/>
      <p:bldP spid="31" grpId="0" animBg="1"/>
      <p:bldP spid="34" grpId="0" animBg="1"/>
      <p:bldP spid="35" grpId="0" animBg="1"/>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ON Screen To Play Video</a:t>
            </a:r>
            <a:endParaRPr lang="en-US" dirty="0"/>
          </a:p>
        </p:txBody>
      </p:sp>
      <p:pic>
        <p:nvPicPr>
          <p:cNvPr id="3" name="Offsho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714500"/>
            <a:ext cx="6096000" cy="3429000"/>
          </a:xfrm>
          <a:prstGeom prst="rect">
            <a:avLst/>
          </a:prstGeom>
        </p:spPr>
      </p:pic>
    </p:spTree>
    <p:extLst>
      <p:ext uri="{BB962C8B-B14F-4D97-AF65-F5344CB8AC3E}">
        <p14:creationId xmlns:p14="http://schemas.microsoft.com/office/powerpoint/2010/main" val="2920676873"/>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6227763" y="1319213"/>
            <a:ext cx="1119187"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8" name="Rectangle 67"/>
          <p:cNvSpPr/>
          <p:nvPr/>
        </p:nvSpPr>
        <p:spPr>
          <a:xfrm>
            <a:off x="2254250" y="2633663"/>
            <a:ext cx="1119188"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9" name="Rectangle 68"/>
          <p:cNvSpPr/>
          <p:nvPr/>
        </p:nvSpPr>
        <p:spPr>
          <a:xfrm>
            <a:off x="3578225" y="2633663"/>
            <a:ext cx="1120775" cy="11207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0" name="Rectangle 69"/>
          <p:cNvSpPr/>
          <p:nvPr/>
        </p:nvSpPr>
        <p:spPr>
          <a:xfrm>
            <a:off x="4902200" y="2633663"/>
            <a:ext cx="1120775"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1" name="Rectangle 70"/>
          <p:cNvSpPr/>
          <p:nvPr/>
        </p:nvSpPr>
        <p:spPr>
          <a:xfrm>
            <a:off x="6227763" y="2633663"/>
            <a:ext cx="1119187" cy="11207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2" name="Rectangle 71"/>
          <p:cNvSpPr/>
          <p:nvPr/>
        </p:nvSpPr>
        <p:spPr>
          <a:xfrm>
            <a:off x="4902200" y="1319213"/>
            <a:ext cx="1120775" cy="112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4" name="Rectangle 73"/>
          <p:cNvSpPr/>
          <p:nvPr/>
        </p:nvSpPr>
        <p:spPr>
          <a:xfrm>
            <a:off x="2254250" y="1319213"/>
            <a:ext cx="1119188" cy="11207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5" name="Rectangle 74"/>
          <p:cNvSpPr/>
          <p:nvPr/>
        </p:nvSpPr>
        <p:spPr>
          <a:xfrm>
            <a:off x="930275" y="1319213"/>
            <a:ext cx="1119188"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6" name="Rectangle 75"/>
          <p:cNvSpPr/>
          <p:nvPr/>
        </p:nvSpPr>
        <p:spPr>
          <a:xfrm>
            <a:off x="930275" y="2633663"/>
            <a:ext cx="1119188" cy="11207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7" name="Rectangle 76"/>
          <p:cNvSpPr/>
          <p:nvPr/>
        </p:nvSpPr>
        <p:spPr>
          <a:xfrm>
            <a:off x="930275" y="3948113"/>
            <a:ext cx="1119188" cy="112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8" name="Rectangle 77"/>
          <p:cNvSpPr/>
          <p:nvPr/>
        </p:nvSpPr>
        <p:spPr>
          <a:xfrm>
            <a:off x="2254250" y="3948113"/>
            <a:ext cx="1119188"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9" name="Rectangle 78"/>
          <p:cNvSpPr/>
          <p:nvPr/>
        </p:nvSpPr>
        <p:spPr>
          <a:xfrm>
            <a:off x="3578225" y="3948113"/>
            <a:ext cx="1120775"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1" name="Rectangle 80"/>
          <p:cNvSpPr/>
          <p:nvPr/>
        </p:nvSpPr>
        <p:spPr>
          <a:xfrm>
            <a:off x="6227763" y="3948113"/>
            <a:ext cx="1119187"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2" name="Rectangle 81"/>
          <p:cNvSpPr/>
          <p:nvPr/>
        </p:nvSpPr>
        <p:spPr>
          <a:xfrm>
            <a:off x="930275" y="5262563"/>
            <a:ext cx="1119188" cy="11207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3" name="Rectangle 82"/>
          <p:cNvSpPr/>
          <p:nvPr/>
        </p:nvSpPr>
        <p:spPr>
          <a:xfrm>
            <a:off x="2254250" y="5262563"/>
            <a:ext cx="1119188"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4" name="Rectangle 83"/>
          <p:cNvSpPr/>
          <p:nvPr/>
        </p:nvSpPr>
        <p:spPr>
          <a:xfrm>
            <a:off x="3578225" y="5262563"/>
            <a:ext cx="1120775" cy="11207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5" name="Rectangle 84"/>
          <p:cNvSpPr/>
          <p:nvPr/>
        </p:nvSpPr>
        <p:spPr>
          <a:xfrm>
            <a:off x="4902200" y="5262563"/>
            <a:ext cx="1120775"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6" name="Rectangle 85"/>
          <p:cNvSpPr/>
          <p:nvPr/>
        </p:nvSpPr>
        <p:spPr>
          <a:xfrm>
            <a:off x="6227763" y="5262563"/>
            <a:ext cx="1119187" cy="112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7" name="Rectangle 86"/>
          <p:cNvSpPr/>
          <p:nvPr/>
        </p:nvSpPr>
        <p:spPr>
          <a:xfrm>
            <a:off x="7551738" y="1319213"/>
            <a:ext cx="1119187" cy="11207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8" name="Rectangle 87"/>
          <p:cNvSpPr/>
          <p:nvPr/>
        </p:nvSpPr>
        <p:spPr>
          <a:xfrm>
            <a:off x="7551738" y="2633663"/>
            <a:ext cx="1119187"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9" name="Rectangle 88"/>
          <p:cNvSpPr/>
          <p:nvPr/>
        </p:nvSpPr>
        <p:spPr>
          <a:xfrm>
            <a:off x="7551738" y="3948113"/>
            <a:ext cx="1119187" cy="112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7" name="Rectangle 36"/>
          <p:cNvSpPr/>
          <p:nvPr/>
        </p:nvSpPr>
        <p:spPr>
          <a:xfrm>
            <a:off x="3578225" y="1319213"/>
            <a:ext cx="1120775"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8" name="Rectangle 37"/>
          <p:cNvSpPr/>
          <p:nvPr/>
        </p:nvSpPr>
        <p:spPr>
          <a:xfrm>
            <a:off x="4902200" y="3948113"/>
            <a:ext cx="1120775" cy="11207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9" name="Rectangle 38"/>
          <p:cNvSpPr/>
          <p:nvPr/>
        </p:nvSpPr>
        <p:spPr>
          <a:xfrm>
            <a:off x="7551738" y="5262563"/>
            <a:ext cx="1119187" cy="11207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 name="Title 1"/>
          <p:cNvSpPr>
            <a:spLocks noGrp="1"/>
          </p:cNvSpPr>
          <p:nvPr>
            <p:ph type="title"/>
          </p:nvPr>
        </p:nvSpPr>
        <p:spPr>
          <a:xfrm>
            <a:off x="900113" y="295275"/>
            <a:ext cx="7700962" cy="419100"/>
          </a:xfrm>
        </p:spPr>
        <p:txBody>
          <a:bodyPr/>
          <a:lstStyle/>
          <a:p>
            <a:pPr eaLnBrk="1" fontAlgn="auto" hangingPunct="1">
              <a:spcAft>
                <a:spcPts val="0"/>
              </a:spcAft>
              <a:defRPr/>
            </a:pPr>
            <a:r>
              <a:rPr lang="en-GB" dirty="0"/>
              <a:t>Discussion</a:t>
            </a:r>
          </a:p>
        </p:txBody>
      </p:sp>
      <p:sp>
        <p:nvSpPr>
          <p:cNvPr id="34" name="Rectangle 33"/>
          <p:cNvSpPr/>
          <p:nvPr/>
        </p:nvSpPr>
        <p:spPr>
          <a:xfrm>
            <a:off x="2254250" y="2633663"/>
            <a:ext cx="2444750" cy="11207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252000" rIns="144000" bIns="252000" anchor="ctr"/>
          <a:lstStyle/>
          <a:p>
            <a:pPr eaLnBrk="1" fontAlgn="auto" hangingPunct="1">
              <a:spcBef>
                <a:spcPts val="0"/>
              </a:spcBef>
              <a:spcAft>
                <a:spcPts val="0"/>
              </a:spcAft>
              <a:defRPr/>
            </a:pPr>
            <a:endParaRPr lang="en-GB" sz="1400" b="1" dirty="0">
              <a:solidFill>
                <a:schemeClr val="bg1"/>
              </a:solidFill>
              <a:sym typeface="Arial"/>
            </a:endParaRPr>
          </a:p>
        </p:txBody>
      </p:sp>
      <p:sp>
        <p:nvSpPr>
          <p:cNvPr id="35" name="Rectangle 34"/>
          <p:cNvSpPr/>
          <p:nvPr/>
        </p:nvSpPr>
        <p:spPr>
          <a:xfrm>
            <a:off x="2176463" y="2633663"/>
            <a:ext cx="3846512" cy="11207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252000" rIns="144000" bIns="252000" anchor="ctr"/>
          <a:lstStyle/>
          <a:p>
            <a:pPr eaLnBrk="1" fontAlgn="auto" hangingPunct="1">
              <a:spcBef>
                <a:spcPts val="0"/>
              </a:spcBef>
              <a:spcAft>
                <a:spcPts val="0"/>
              </a:spcAft>
              <a:defRPr/>
            </a:pPr>
            <a:r>
              <a:rPr lang="en-GB" sz="1400" dirty="0">
                <a:solidFill>
                  <a:schemeClr val="tx1"/>
                </a:solidFill>
                <a:latin typeface="+mj-lt"/>
                <a:sym typeface="Arial"/>
              </a:rPr>
              <a:t>Which Life-Saving Rules were followed</a:t>
            </a:r>
            <a:br>
              <a:rPr lang="en-GB" sz="1400" dirty="0">
                <a:solidFill>
                  <a:schemeClr val="tx1"/>
                </a:solidFill>
                <a:latin typeface="+mj-lt"/>
                <a:sym typeface="Arial"/>
              </a:rPr>
            </a:br>
            <a:r>
              <a:rPr lang="en-GB" sz="1400" dirty="0">
                <a:solidFill>
                  <a:schemeClr val="tx1"/>
                </a:solidFill>
                <a:latin typeface="+mj-lt"/>
                <a:sym typeface="Arial"/>
              </a:rPr>
              <a:t>and when?</a:t>
            </a:r>
          </a:p>
        </p:txBody>
      </p:sp>
      <p:sp>
        <p:nvSpPr>
          <p:cNvPr id="41" name="Rectangle 40"/>
          <p:cNvSpPr/>
          <p:nvPr/>
        </p:nvSpPr>
        <p:spPr>
          <a:xfrm>
            <a:off x="4960938" y="3948113"/>
            <a:ext cx="3768725" cy="11207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252000" rIns="144000" bIns="252000" anchor="ctr"/>
          <a:lstStyle/>
          <a:p>
            <a:pPr eaLnBrk="1" fontAlgn="auto" hangingPunct="1">
              <a:spcBef>
                <a:spcPts val="0"/>
              </a:spcBef>
              <a:spcAft>
                <a:spcPts val="0"/>
              </a:spcAft>
              <a:defRPr/>
            </a:pPr>
            <a:r>
              <a:rPr lang="en-GB" sz="1400" dirty="0">
                <a:solidFill>
                  <a:schemeClr val="tx1"/>
                </a:solidFill>
                <a:latin typeface="+mj-lt"/>
                <a:sym typeface="Arial"/>
              </a:rPr>
              <a:t>Which Life-Saving Rules were broken</a:t>
            </a:r>
            <a:br>
              <a:rPr lang="en-GB" sz="1400" dirty="0">
                <a:solidFill>
                  <a:schemeClr val="tx1"/>
                </a:solidFill>
                <a:latin typeface="+mj-lt"/>
                <a:sym typeface="Arial"/>
              </a:rPr>
            </a:br>
            <a:r>
              <a:rPr lang="en-GB" sz="1400" dirty="0">
                <a:solidFill>
                  <a:schemeClr val="tx1"/>
                </a:solidFill>
                <a:latin typeface="+mj-lt"/>
                <a:sym typeface="Arial"/>
              </a:rPr>
              <a:t>and when?</a:t>
            </a:r>
          </a:p>
        </p:txBody>
      </p:sp>
      <p:pic>
        <p:nvPicPr>
          <p:cNvPr id="42" name="Picture 41" descr="lsr_img_02.jpg"/>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930275" y="3948113"/>
            <a:ext cx="2443163"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0275" y="1319213"/>
            <a:ext cx="2444750"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32"/>
          <p:cNvSpPr/>
          <p:nvPr/>
        </p:nvSpPr>
        <p:spPr>
          <a:xfrm>
            <a:off x="4902200" y="5262563"/>
            <a:ext cx="3768725" cy="11207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252000" rIns="144000" bIns="252000" anchor="ctr"/>
          <a:lstStyle/>
          <a:p>
            <a:pPr algn="ctr" eaLnBrk="1" fontAlgn="auto" hangingPunct="1">
              <a:spcBef>
                <a:spcPts val="0"/>
              </a:spcBef>
              <a:spcAft>
                <a:spcPts val="0"/>
              </a:spcAft>
              <a:defRPr/>
            </a:pPr>
            <a:r>
              <a:rPr lang="en-GB" dirty="0" smtClean="0">
                <a:solidFill>
                  <a:schemeClr val="tx1"/>
                </a:solidFill>
                <a:latin typeface="+mj-lt"/>
                <a:sym typeface="Arial"/>
              </a:rPr>
              <a:t>Go to next slide to view video</a:t>
            </a:r>
            <a:endParaRPr lang="en-GB" dirty="0">
              <a:solidFill>
                <a:schemeClr val="tx1"/>
              </a:solidFill>
              <a:latin typeface="+mj-lt"/>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left)">
                                      <p:cBhvr>
                                        <p:cTn id="7" dur="500"/>
                                        <p:tgtEl>
                                          <p:spTgt spid="66"/>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right)">
                                      <p:cBhvr>
                                        <p:cTn id="10" dur="500"/>
                                        <p:tgtEl>
                                          <p:spTgt spid="6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wipe(up)">
                                      <p:cBhvr>
                                        <p:cTn id="13" dur="500"/>
                                        <p:tgtEl>
                                          <p:spTgt spid="6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wipe(up)">
                                      <p:cBhvr>
                                        <p:cTn id="16" dur="500"/>
                                        <p:tgtEl>
                                          <p:spTgt spid="7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wipe(down)">
                                      <p:cBhvr>
                                        <p:cTn id="19" dur="500"/>
                                        <p:tgtEl>
                                          <p:spTgt spid="71"/>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wipe(right)">
                                      <p:cBhvr>
                                        <p:cTn id="22" dur="500"/>
                                        <p:tgtEl>
                                          <p:spTgt spid="7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wipe(left)">
                                      <p:cBhvr>
                                        <p:cTn id="25" dur="500"/>
                                        <p:tgtEl>
                                          <p:spTgt spid="7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5"/>
                                        </p:tgtEl>
                                        <p:attrNameLst>
                                          <p:attrName>style.visibility</p:attrName>
                                        </p:attrNameLst>
                                      </p:cBhvr>
                                      <p:to>
                                        <p:strVal val="visible"/>
                                      </p:to>
                                    </p:set>
                                    <p:animEffect transition="in" filter="wipe(down)">
                                      <p:cBhvr>
                                        <p:cTn id="28" dur="500"/>
                                        <p:tgtEl>
                                          <p:spTgt spid="75"/>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76"/>
                                        </p:tgtEl>
                                        <p:attrNameLst>
                                          <p:attrName>style.visibility</p:attrName>
                                        </p:attrNameLst>
                                      </p:cBhvr>
                                      <p:to>
                                        <p:strVal val="visible"/>
                                      </p:to>
                                    </p:set>
                                    <p:animEffect transition="in" filter="wipe(up)">
                                      <p:cBhvr>
                                        <p:cTn id="31" dur="500"/>
                                        <p:tgtEl>
                                          <p:spTgt spid="7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77"/>
                                        </p:tgtEl>
                                        <p:attrNameLst>
                                          <p:attrName>style.visibility</p:attrName>
                                        </p:attrNameLst>
                                      </p:cBhvr>
                                      <p:to>
                                        <p:strVal val="visible"/>
                                      </p:to>
                                    </p:set>
                                    <p:animEffect transition="in" filter="wipe(down)">
                                      <p:cBhvr>
                                        <p:cTn id="34" dur="500"/>
                                        <p:tgtEl>
                                          <p:spTgt spid="77"/>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78"/>
                                        </p:tgtEl>
                                        <p:attrNameLst>
                                          <p:attrName>style.visibility</p:attrName>
                                        </p:attrNameLst>
                                      </p:cBhvr>
                                      <p:to>
                                        <p:strVal val="visible"/>
                                      </p:to>
                                    </p:set>
                                    <p:animEffect transition="in" filter="wipe(left)">
                                      <p:cBhvr>
                                        <p:cTn id="37" dur="500"/>
                                        <p:tgtEl>
                                          <p:spTgt spid="78"/>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79"/>
                                        </p:tgtEl>
                                        <p:attrNameLst>
                                          <p:attrName>style.visibility</p:attrName>
                                        </p:attrNameLst>
                                      </p:cBhvr>
                                      <p:to>
                                        <p:strVal val="visible"/>
                                      </p:to>
                                    </p:set>
                                    <p:animEffect transition="in" filter="wipe(up)">
                                      <p:cBhvr>
                                        <p:cTn id="40" dur="500"/>
                                        <p:tgtEl>
                                          <p:spTgt spid="79"/>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81"/>
                                        </p:tgtEl>
                                        <p:attrNameLst>
                                          <p:attrName>style.visibility</p:attrName>
                                        </p:attrNameLst>
                                      </p:cBhvr>
                                      <p:to>
                                        <p:strVal val="visible"/>
                                      </p:to>
                                    </p:set>
                                    <p:animEffect transition="in" filter="wipe(up)">
                                      <p:cBhvr>
                                        <p:cTn id="43" dur="500"/>
                                        <p:tgtEl>
                                          <p:spTgt spid="81"/>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82"/>
                                        </p:tgtEl>
                                        <p:attrNameLst>
                                          <p:attrName>style.visibility</p:attrName>
                                        </p:attrNameLst>
                                      </p:cBhvr>
                                      <p:to>
                                        <p:strVal val="visible"/>
                                      </p:to>
                                    </p:set>
                                    <p:animEffect transition="in" filter="wipe(down)">
                                      <p:cBhvr>
                                        <p:cTn id="46" dur="500"/>
                                        <p:tgtEl>
                                          <p:spTgt spid="82"/>
                                        </p:tgtEl>
                                      </p:cBhvr>
                                    </p:animEffect>
                                  </p:childTnLst>
                                </p:cTn>
                              </p:par>
                              <p:par>
                                <p:cTn id="47" presetID="22" presetClass="entr" presetSubtype="2" fill="hold" grpId="0" nodeType="withEffect">
                                  <p:stCondLst>
                                    <p:cond delay="0"/>
                                  </p:stCondLst>
                                  <p:childTnLst>
                                    <p:set>
                                      <p:cBhvr>
                                        <p:cTn id="48" dur="1" fill="hold">
                                          <p:stCondLst>
                                            <p:cond delay="0"/>
                                          </p:stCondLst>
                                        </p:cTn>
                                        <p:tgtEl>
                                          <p:spTgt spid="83"/>
                                        </p:tgtEl>
                                        <p:attrNameLst>
                                          <p:attrName>style.visibility</p:attrName>
                                        </p:attrNameLst>
                                      </p:cBhvr>
                                      <p:to>
                                        <p:strVal val="visible"/>
                                      </p:to>
                                    </p:set>
                                    <p:animEffect transition="in" filter="wipe(right)">
                                      <p:cBhvr>
                                        <p:cTn id="49" dur="500"/>
                                        <p:tgtEl>
                                          <p:spTgt spid="83"/>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84"/>
                                        </p:tgtEl>
                                        <p:attrNameLst>
                                          <p:attrName>style.visibility</p:attrName>
                                        </p:attrNameLst>
                                      </p:cBhvr>
                                      <p:to>
                                        <p:strVal val="visible"/>
                                      </p:to>
                                    </p:set>
                                    <p:animEffect transition="in" filter="wipe(up)">
                                      <p:cBhvr>
                                        <p:cTn id="52" dur="500"/>
                                        <p:tgtEl>
                                          <p:spTgt spid="84"/>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85"/>
                                        </p:tgtEl>
                                        <p:attrNameLst>
                                          <p:attrName>style.visibility</p:attrName>
                                        </p:attrNameLst>
                                      </p:cBhvr>
                                      <p:to>
                                        <p:strVal val="visible"/>
                                      </p:to>
                                    </p:set>
                                    <p:animEffect transition="in" filter="wipe(right)">
                                      <p:cBhvr>
                                        <p:cTn id="55" dur="500"/>
                                        <p:tgtEl>
                                          <p:spTgt spid="85"/>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86"/>
                                        </p:tgtEl>
                                        <p:attrNameLst>
                                          <p:attrName>style.visibility</p:attrName>
                                        </p:attrNameLst>
                                      </p:cBhvr>
                                      <p:to>
                                        <p:strVal val="visible"/>
                                      </p:to>
                                    </p:set>
                                    <p:animEffect transition="in" filter="wipe(down)">
                                      <p:cBhvr>
                                        <p:cTn id="58" dur="500"/>
                                        <p:tgtEl>
                                          <p:spTgt spid="86"/>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87"/>
                                        </p:tgtEl>
                                        <p:attrNameLst>
                                          <p:attrName>style.visibility</p:attrName>
                                        </p:attrNameLst>
                                      </p:cBhvr>
                                      <p:to>
                                        <p:strVal val="visible"/>
                                      </p:to>
                                    </p:set>
                                    <p:animEffect transition="in" filter="wipe(right)">
                                      <p:cBhvr>
                                        <p:cTn id="61" dur="500"/>
                                        <p:tgtEl>
                                          <p:spTgt spid="87"/>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88"/>
                                        </p:tgtEl>
                                        <p:attrNameLst>
                                          <p:attrName>style.visibility</p:attrName>
                                        </p:attrNameLst>
                                      </p:cBhvr>
                                      <p:to>
                                        <p:strVal val="visible"/>
                                      </p:to>
                                    </p:set>
                                    <p:animEffect transition="in" filter="wipe(up)">
                                      <p:cBhvr>
                                        <p:cTn id="64" dur="500"/>
                                        <p:tgtEl>
                                          <p:spTgt spid="88"/>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89"/>
                                        </p:tgtEl>
                                        <p:attrNameLst>
                                          <p:attrName>style.visibility</p:attrName>
                                        </p:attrNameLst>
                                      </p:cBhvr>
                                      <p:to>
                                        <p:strVal val="visible"/>
                                      </p:to>
                                    </p:set>
                                    <p:animEffect transition="in" filter="wipe(down)">
                                      <p:cBhvr>
                                        <p:cTn id="67" dur="500"/>
                                        <p:tgtEl>
                                          <p:spTgt spid="89"/>
                                        </p:tgtEl>
                                      </p:cBhvr>
                                    </p:animEffect>
                                  </p:childTnLst>
                                </p:cTn>
                              </p:par>
                              <p:par>
                                <p:cTn id="68" presetID="22" presetClass="entr" presetSubtype="2" fill="hold" grpId="0"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right)">
                                      <p:cBhvr>
                                        <p:cTn id="70" dur="500"/>
                                        <p:tgtEl>
                                          <p:spTgt spid="37"/>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wipe(up)">
                                      <p:cBhvr>
                                        <p:cTn id="73" dur="500"/>
                                        <p:tgtEl>
                                          <p:spTgt spid="38"/>
                                        </p:tgtEl>
                                      </p:cBhvr>
                                    </p:animEffect>
                                  </p:childTnLst>
                                </p:cTn>
                              </p:par>
                              <p:par>
                                <p:cTn id="74" presetID="22" presetClass="entr" presetSubtype="1" fill="hold" grpId="0" nodeType="with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wipe(up)">
                                      <p:cBhvr>
                                        <p:cTn id="76" dur="500"/>
                                        <p:tgtEl>
                                          <p:spTgt spid="39"/>
                                        </p:tgtEl>
                                      </p:cBhvr>
                                    </p:animEffect>
                                  </p:childTnLst>
                                </p:cTn>
                              </p:par>
                              <p:par>
                                <p:cTn id="77" presetID="22" presetClass="entr" presetSubtype="8" fill="hold" grpId="0" nodeType="withEffect">
                                  <p:stCondLst>
                                    <p:cond delay="1000"/>
                                  </p:stCondLst>
                                  <p:childTnLst>
                                    <p:set>
                                      <p:cBhvr>
                                        <p:cTn id="78" dur="1" fill="hold">
                                          <p:stCondLst>
                                            <p:cond delay="0"/>
                                          </p:stCondLst>
                                        </p:cTn>
                                        <p:tgtEl>
                                          <p:spTgt spid="34"/>
                                        </p:tgtEl>
                                        <p:attrNameLst>
                                          <p:attrName>style.visibility</p:attrName>
                                        </p:attrNameLst>
                                      </p:cBhvr>
                                      <p:to>
                                        <p:strVal val="visible"/>
                                      </p:to>
                                    </p:set>
                                    <p:animEffect transition="in" filter="wipe(left)">
                                      <p:cBhvr>
                                        <p:cTn id="79" dur="500"/>
                                        <p:tgtEl>
                                          <p:spTgt spid="34"/>
                                        </p:tgtEl>
                                      </p:cBhvr>
                                    </p:animEffect>
                                  </p:childTnLst>
                                </p:cTn>
                              </p:par>
                              <p:par>
                                <p:cTn id="80" presetID="22" presetClass="entr" presetSubtype="8" fill="hold" grpId="0" nodeType="withEffect">
                                  <p:stCondLst>
                                    <p:cond delay="1000"/>
                                  </p:stCondLst>
                                  <p:childTnLst>
                                    <p:set>
                                      <p:cBhvr>
                                        <p:cTn id="81" dur="1" fill="hold">
                                          <p:stCondLst>
                                            <p:cond delay="0"/>
                                          </p:stCondLst>
                                        </p:cTn>
                                        <p:tgtEl>
                                          <p:spTgt spid="35"/>
                                        </p:tgtEl>
                                        <p:attrNameLst>
                                          <p:attrName>style.visibility</p:attrName>
                                        </p:attrNameLst>
                                      </p:cBhvr>
                                      <p:to>
                                        <p:strVal val="visible"/>
                                      </p:to>
                                    </p:set>
                                    <p:animEffect transition="in" filter="wipe(left)">
                                      <p:cBhvr>
                                        <p:cTn id="82" dur="500"/>
                                        <p:tgtEl>
                                          <p:spTgt spid="35"/>
                                        </p:tgtEl>
                                      </p:cBhvr>
                                    </p:animEffect>
                                  </p:childTnLst>
                                </p:cTn>
                              </p:par>
                              <p:par>
                                <p:cTn id="83" presetID="22" presetClass="entr" presetSubtype="8" fill="hold" grpId="0" nodeType="withEffect">
                                  <p:stCondLst>
                                    <p:cond delay="1000"/>
                                  </p:stCondLst>
                                  <p:childTnLst>
                                    <p:set>
                                      <p:cBhvr>
                                        <p:cTn id="84" dur="1" fill="hold">
                                          <p:stCondLst>
                                            <p:cond delay="0"/>
                                          </p:stCondLst>
                                        </p:cTn>
                                        <p:tgtEl>
                                          <p:spTgt spid="41"/>
                                        </p:tgtEl>
                                        <p:attrNameLst>
                                          <p:attrName>style.visibility</p:attrName>
                                        </p:attrNameLst>
                                      </p:cBhvr>
                                      <p:to>
                                        <p:strVal val="visible"/>
                                      </p:to>
                                    </p:set>
                                    <p:animEffect transition="in" filter="wipe(left)">
                                      <p:cBhvr>
                                        <p:cTn id="85" dur="500"/>
                                        <p:tgtEl>
                                          <p:spTgt spid="41"/>
                                        </p:tgtEl>
                                      </p:cBhvr>
                                    </p:animEffect>
                                  </p:childTnLst>
                                </p:cTn>
                              </p:par>
                              <p:par>
                                <p:cTn id="86" presetID="22" presetClass="entr" presetSubtype="1" fill="hold" nodeType="withEffect">
                                  <p:stCondLst>
                                    <p:cond delay="1000"/>
                                  </p:stCondLst>
                                  <p:childTnLst>
                                    <p:set>
                                      <p:cBhvr>
                                        <p:cTn id="87" dur="1" fill="hold">
                                          <p:stCondLst>
                                            <p:cond delay="0"/>
                                          </p:stCondLst>
                                        </p:cTn>
                                        <p:tgtEl>
                                          <p:spTgt spid="42"/>
                                        </p:tgtEl>
                                        <p:attrNameLst>
                                          <p:attrName>style.visibility</p:attrName>
                                        </p:attrNameLst>
                                      </p:cBhvr>
                                      <p:to>
                                        <p:strVal val="visible"/>
                                      </p:to>
                                    </p:set>
                                    <p:animEffect transition="in" filter="wipe(up)">
                                      <p:cBhvr>
                                        <p:cTn id="88" dur="500"/>
                                        <p:tgtEl>
                                          <p:spTgt spid="42"/>
                                        </p:tgtEl>
                                      </p:cBhvr>
                                    </p:animEffect>
                                  </p:childTnLst>
                                </p:cTn>
                              </p:par>
                              <p:par>
                                <p:cTn id="89" presetID="22" presetClass="entr" presetSubtype="8" fill="hold" grpId="0" nodeType="withEffect">
                                  <p:stCondLst>
                                    <p:cond delay="1000"/>
                                  </p:stCondLst>
                                  <p:childTnLst>
                                    <p:set>
                                      <p:cBhvr>
                                        <p:cTn id="90" dur="1" fill="hold">
                                          <p:stCondLst>
                                            <p:cond delay="0"/>
                                          </p:stCondLst>
                                        </p:cTn>
                                        <p:tgtEl>
                                          <p:spTgt spid="33"/>
                                        </p:tgtEl>
                                        <p:attrNameLst>
                                          <p:attrName>style.visibility</p:attrName>
                                        </p:attrNameLst>
                                      </p:cBhvr>
                                      <p:to>
                                        <p:strVal val="visible"/>
                                      </p:to>
                                    </p:set>
                                    <p:animEffect transition="in" filter="wipe(left)">
                                      <p:cBhvr>
                                        <p:cTn id="9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8" grpId="0" animBg="1"/>
      <p:bldP spid="69" grpId="0" animBg="1"/>
      <p:bldP spid="70" grpId="0" animBg="1"/>
      <p:bldP spid="71" grpId="0" animBg="1"/>
      <p:bldP spid="72" grpId="0" animBg="1"/>
      <p:bldP spid="74" grpId="0" animBg="1"/>
      <p:bldP spid="75" grpId="0" animBg="1"/>
      <p:bldP spid="76" grpId="0" animBg="1"/>
      <p:bldP spid="77" grpId="0" animBg="1"/>
      <p:bldP spid="78" grpId="0" animBg="1"/>
      <p:bldP spid="79" grpId="0" animBg="1"/>
      <p:bldP spid="81" grpId="0" animBg="1"/>
      <p:bldP spid="82" grpId="0" animBg="1"/>
      <p:bldP spid="83" grpId="0" animBg="1"/>
      <p:bldP spid="84" grpId="0" animBg="1"/>
      <p:bldP spid="85" grpId="0" animBg="1"/>
      <p:bldP spid="86" grpId="0" animBg="1"/>
      <p:bldP spid="87" grpId="0" animBg="1"/>
      <p:bldP spid="88" grpId="0" animBg="1"/>
      <p:bldP spid="89" grpId="0" animBg="1"/>
      <p:bldP spid="37" grpId="0" animBg="1"/>
      <p:bldP spid="38" grpId="0" animBg="1"/>
      <p:bldP spid="39" grpId="0" animBg="1"/>
      <p:bldP spid="34" grpId="0" animBg="1"/>
      <p:bldP spid="35" grpId="0" animBg="1"/>
      <p:bldP spid="41" grpId="0" animBg="1"/>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ON Screen To Play Video</a:t>
            </a:r>
            <a:endParaRPr lang="en-US" dirty="0"/>
          </a:p>
        </p:txBody>
      </p:sp>
      <p:pic>
        <p:nvPicPr>
          <p:cNvPr id="5" name="Offsho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714500"/>
            <a:ext cx="6096000" cy="3429000"/>
          </a:xfrm>
          <a:prstGeom prst="rect">
            <a:avLst/>
          </a:prstGeom>
        </p:spPr>
      </p:pic>
    </p:spTree>
    <p:extLst>
      <p:ext uri="{BB962C8B-B14F-4D97-AF65-F5344CB8AC3E}">
        <p14:creationId xmlns:p14="http://schemas.microsoft.com/office/powerpoint/2010/main" val="1772134581"/>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6227763" y="1319213"/>
            <a:ext cx="1119187"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8" name="Rectangle 67"/>
          <p:cNvSpPr/>
          <p:nvPr/>
        </p:nvSpPr>
        <p:spPr>
          <a:xfrm>
            <a:off x="2254250" y="2633663"/>
            <a:ext cx="1119188"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9" name="Rectangle 68"/>
          <p:cNvSpPr/>
          <p:nvPr/>
        </p:nvSpPr>
        <p:spPr>
          <a:xfrm>
            <a:off x="3578225" y="2633663"/>
            <a:ext cx="1120775" cy="11207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0" name="Rectangle 69"/>
          <p:cNvSpPr/>
          <p:nvPr/>
        </p:nvSpPr>
        <p:spPr>
          <a:xfrm>
            <a:off x="4902200" y="2633663"/>
            <a:ext cx="1120775"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1" name="Rectangle 70"/>
          <p:cNvSpPr/>
          <p:nvPr/>
        </p:nvSpPr>
        <p:spPr>
          <a:xfrm>
            <a:off x="6227763" y="2633663"/>
            <a:ext cx="1119187" cy="11207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2" name="Rectangle 71"/>
          <p:cNvSpPr/>
          <p:nvPr/>
        </p:nvSpPr>
        <p:spPr>
          <a:xfrm>
            <a:off x="4902200" y="1319213"/>
            <a:ext cx="1120775" cy="112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4" name="Rectangle 73"/>
          <p:cNvSpPr/>
          <p:nvPr/>
        </p:nvSpPr>
        <p:spPr>
          <a:xfrm>
            <a:off x="2254250" y="1319213"/>
            <a:ext cx="1119188" cy="11207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5" name="Rectangle 74"/>
          <p:cNvSpPr/>
          <p:nvPr/>
        </p:nvSpPr>
        <p:spPr>
          <a:xfrm>
            <a:off x="930275" y="1319213"/>
            <a:ext cx="1119188"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6" name="Rectangle 75"/>
          <p:cNvSpPr/>
          <p:nvPr/>
        </p:nvSpPr>
        <p:spPr>
          <a:xfrm>
            <a:off x="930275" y="2633663"/>
            <a:ext cx="1119188" cy="11207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7" name="Rectangle 76"/>
          <p:cNvSpPr/>
          <p:nvPr/>
        </p:nvSpPr>
        <p:spPr>
          <a:xfrm>
            <a:off x="930275" y="3948113"/>
            <a:ext cx="1119188" cy="112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8" name="Rectangle 77"/>
          <p:cNvSpPr/>
          <p:nvPr/>
        </p:nvSpPr>
        <p:spPr>
          <a:xfrm>
            <a:off x="2254250" y="3948113"/>
            <a:ext cx="1119188"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9" name="Rectangle 78"/>
          <p:cNvSpPr/>
          <p:nvPr/>
        </p:nvSpPr>
        <p:spPr>
          <a:xfrm>
            <a:off x="3578225" y="3948113"/>
            <a:ext cx="1120775"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1" name="Rectangle 80"/>
          <p:cNvSpPr/>
          <p:nvPr/>
        </p:nvSpPr>
        <p:spPr>
          <a:xfrm>
            <a:off x="6227763" y="3948113"/>
            <a:ext cx="1119187"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2" name="Rectangle 81"/>
          <p:cNvSpPr/>
          <p:nvPr/>
        </p:nvSpPr>
        <p:spPr>
          <a:xfrm>
            <a:off x="930275" y="5262563"/>
            <a:ext cx="1119188" cy="11207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3" name="Rectangle 82"/>
          <p:cNvSpPr/>
          <p:nvPr/>
        </p:nvSpPr>
        <p:spPr>
          <a:xfrm>
            <a:off x="2254250" y="5262563"/>
            <a:ext cx="1119188"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4" name="Rectangle 83"/>
          <p:cNvSpPr/>
          <p:nvPr/>
        </p:nvSpPr>
        <p:spPr>
          <a:xfrm>
            <a:off x="3578225" y="5262563"/>
            <a:ext cx="1120775" cy="11207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5" name="Rectangle 84"/>
          <p:cNvSpPr/>
          <p:nvPr/>
        </p:nvSpPr>
        <p:spPr>
          <a:xfrm>
            <a:off x="4902200" y="5262563"/>
            <a:ext cx="1120775"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6" name="Rectangle 85"/>
          <p:cNvSpPr/>
          <p:nvPr/>
        </p:nvSpPr>
        <p:spPr>
          <a:xfrm>
            <a:off x="6227763" y="5262563"/>
            <a:ext cx="2443162" cy="112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Insert Reflection Video Here</a:t>
            </a:r>
          </a:p>
        </p:txBody>
      </p:sp>
      <p:sp>
        <p:nvSpPr>
          <p:cNvPr id="87" name="Rectangle 86"/>
          <p:cNvSpPr/>
          <p:nvPr/>
        </p:nvSpPr>
        <p:spPr>
          <a:xfrm>
            <a:off x="7551738" y="1319213"/>
            <a:ext cx="1119187" cy="11207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8" name="Rectangle 87"/>
          <p:cNvSpPr/>
          <p:nvPr/>
        </p:nvSpPr>
        <p:spPr>
          <a:xfrm>
            <a:off x="7551738" y="2633663"/>
            <a:ext cx="1119187"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9" name="Rectangle 88"/>
          <p:cNvSpPr/>
          <p:nvPr/>
        </p:nvSpPr>
        <p:spPr>
          <a:xfrm>
            <a:off x="7551738" y="3948113"/>
            <a:ext cx="1119187" cy="112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7" name="Rectangle 36"/>
          <p:cNvSpPr/>
          <p:nvPr/>
        </p:nvSpPr>
        <p:spPr>
          <a:xfrm>
            <a:off x="3578225" y="1319213"/>
            <a:ext cx="1120775"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8" name="Rectangle 37"/>
          <p:cNvSpPr/>
          <p:nvPr/>
        </p:nvSpPr>
        <p:spPr>
          <a:xfrm>
            <a:off x="4902200" y="3948113"/>
            <a:ext cx="1120775" cy="11207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 name="Title 1"/>
          <p:cNvSpPr>
            <a:spLocks noGrp="1"/>
          </p:cNvSpPr>
          <p:nvPr>
            <p:ph type="title"/>
          </p:nvPr>
        </p:nvSpPr>
        <p:spPr>
          <a:xfrm>
            <a:off x="900113" y="295275"/>
            <a:ext cx="7700962" cy="419100"/>
          </a:xfrm>
        </p:spPr>
        <p:txBody>
          <a:bodyPr/>
          <a:lstStyle/>
          <a:p>
            <a:pPr eaLnBrk="1" fontAlgn="auto" hangingPunct="1">
              <a:spcAft>
                <a:spcPts val="0"/>
              </a:spcAft>
              <a:defRPr/>
            </a:pPr>
            <a:r>
              <a:rPr lang="en-GB" dirty="0"/>
              <a:t>Discussion</a:t>
            </a:r>
          </a:p>
        </p:txBody>
      </p:sp>
      <p:sp>
        <p:nvSpPr>
          <p:cNvPr id="32" name="Rectangle 31"/>
          <p:cNvSpPr/>
          <p:nvPr/>
        </p:nvSpPr>
        <p:spPr>
          <a:xfrm>
            <a:off x="2254250" y="1319213"/>
            <a:ext cx="3768725" cy="11191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252000" rIns="144000" bIns="252000" anchor="ctr"/>
          <a:lstStyle/>
          <a:p>
            <a:pPr eaLnBrk="1" fontAlgn="auto" hangingPunct="1">
              <a:spcBef>
                <a:spcPts val="0"/>
              </a:spcBef>
              <a:spcAft>
                <a:spcPts val="0"/>
              </a:spcAft>
              <a:defRPr/>
            </a:pPr>
            <a:r>
              <a:rPr lang="en-GB" sz="1400" b="1" dirty="0">
                <a:solidFill>
                  <a:schemeClr val="bg1"/>
                </a:solidFill>
                <a:sym typeface="Arial"/>
              </a:rPr>
              <a:t>Play Reflection Video</a:t>
            </a:r>
          </a:p>
        </p:txBody>
      </p:sp>
      <p:sp>
        <p:nvSpPr>
          <p:cNvPr id="33" name="Rectangle 32"/>
          <p:cNvSpPr/>
          <p:nvPr/>
        </p:nvSpPr>
        <p:spPr>
          <a:xfrm>
            <a:off x="930275" y="2633663"/>
            <a:ext cx="3768725" cy="11191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252000" rIns="144000" bIns="252000" anchor="ctr"/>
          <a:lstStyle/>
          <a:p>
            <a:pPr eaLnBrk="1" fontAlgn="auto" hangingPunct="1">
              <a:spcBef>
                <a:spcPts val="0"/>
              </a:spcBef>
              <a:spcAft>
                <a:spcPts val="0"/>
              </a:spcAft>
              <a:defRPr/>
            </a:pPr>
            <a:r>
              <a:rPr lang="en-GB" sz="1400" b="1" dirty="0">
                <a:solidFill>
                  <a:schemeClr val="accent3"/>
                </a:solidFill>
                <a:sym typeface="Arial"/>
              </a:rPr>
              <a:t>Green traffic light: </a:t>
            </a:r>
            <a:r>
              <a:rPr lang="en-GB" sz="1400" dirty="0">
                <a:solidFill>
                  <a:srgbClr val="595959"/>
                </a:solidFill>
                <a:sym typeface="Arial"/>
              </a:rPr>
              <a:t>Why is this compliant</a:t>
            </a:r>
            <a:br>
              <a:rPr lang="en-GB" sz="1400" dirty="0">
                <a:solidFill>
                  <a:srgbClr val="595959"/>
                </a:solidFill>
                <a:sym typeface="Arial"/>
              </a:rPr>
            </a:br>
            <a:r>
              <a:rPr lang="en-GB" sz="1400" dirty="0">
                <a:solidFill>
                  <a:srgbClr val="595959"/>
                </a:solidFill>
                <a:sym typeface="Arial"/>
              </a:rPr>
              <a:t>to the Life-Saving Rules?</a:t>
            </a:r>
          </a:p>
        </p:txBody>
      </p:sp>
      <p:sp>
        <p:nvSpPr>
          <p:cNvPr id="36" name="Rectangle 35"/>
          <p:cNvSpPr/>
          <p:nvPr/>
        </p:nvSpPr>
        <p:spPr>
          <a:xfrm>
            <a:off x="930275" y="3948113"/>
            <a:ext cx="3768725"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252000" rIns="144000" bIns="252000" anchor="ctr"/>
          <a:lstStyle/>
          <a:p>
            <a:pPr eaLnBrk="1" fontAlgn="auto" hangingPunct="1">
              <a:spcBef>
                <a:spcPts val="0"/>
              </a:spcBef>
              <a:spcAft>
                <a:spcPts val="0"/>
              </a:spcAft>
              <a:defRPr/>
            </a:pPr>
            <a:r>
              <a:rPr lang="en-GB" sz="1400" b="1" dirty="0">
                <a:solidFill>
                  <a:schemeClr val="accent6"/>
                </a:solidFill>
                <a:sym typeface="Arial"/>
              </a:rPr>
              <a:t>Amber</a:t>
            </a:r>
            <a:r>
              <a:rPr lang="en-GB" sz="1400" b="1" dirty="0">
                <a:solidFill>
                  <a:srgbClr val="595959"/>
                </a:solidFill>
                <a:sym typeface="Arial"/>
              </a:rPr>
              <a:t> / </a:t>
            </a:r>
            <a:r>
              <a:rPr lang="en-GB" sz="1400" b="1" dirty="0">
                <a:solidFill>
                  <a:schemeClr val="accent2"/>
                </a:solidFill>
                <a:sym typeface="Arial"/>
              </a:rPr>
              <a:t>Red traffic light: </a:t>
            </a:r>
            <a:r>
              <a:rPr lang="en-GB" sz="1400" dirty="0">
                <a:solidFill>
                  <a:srgbClr val="595959"/>
                </a:solidFill>
                <a:sym typeface="Arial"/>
              </a:rPr>
              <a:t>What has</a:t>
            </a:r>
            <a:br>
              <a:rPr lang="en-GB" sz="1400" dirty="0">
                <a:solidFill>
                  <a:srgbClr val="595959"/>
                </a:solidFill>
                <a:sym typeface="Arial"/>
              </a:rPr>
            </a:br>
            <a:r>
              <a:rPr lang="en-GB" sz="1400" dirty="0">
                <a:solidFill>
                  <a:srgbClr val="595959"/>
                </a:solidFill>
                <a:sym typeface="Arial"/>
              </a:rPr>
              <a:t>to change to make this compliant to the</a:t>
            </a:r>
            <a:br>
              <a:rPr lang="en-GB" sz="1400" dirty="0">
                <a:solidFill>
                  <a:srgbClr val="595959"/>
                </a:solidFill>
                <a:sym typeface="Arial"/>
              </a:rPr>
            </a:br>
            <a:r>
              <a:rPr lang="en-GB" sz="1400" dirty="0">
                <a:solidFill>
                  <a:srgbClr val="595959"/>
                </a:solidFill>
                <a:sym typeface="Arial"/>
              </a:rPr>
              <a:t>Life-Saving Rules?</a:t>
            </a:r>
          </a:p>
        </p:txBody>
      </p:sp>
      <p:pic>
        <p:nvPicPr>
          <p:cNvPr id="40" name="Picture 39" descr="lsr_img_03.jpg"/>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4902200" y="2633663"/>
            <a:ext cx="3770313"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left)">
                                      <p:cBhvr>
                                        <p:cTn id="7" dur="500"/>
                                        <p:tgtEl>
                                          <p:spTgt spid="66"/>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right)">
                                      <p:cBhvr>
                                        <p:cTn id="10" dur="500"/>
                                        <p:tgtEl>
                                          <p:spTgt spid="6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wipe(up)">
                                      <p:cBhvr>
                                        <p:cTn id="13" dur="500"/>
                                        <p:tgtEl>
                                          <p:spTgt spid="6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wipe(up)">
                                      <p:cBhvr>
                                        <p:cTn id="16" dur="500"/>
                                        <p:tgtEl>
                                          <p:spTgt spid="7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wipe(down)">
                                      <p:cBhvr>
                                        <p:cTn id="19" dur="500"/>
                                        <p:tgtEl>
                                          <p:spTgt spid="71"/>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wipe(right)">
                                      <p:cBhvr>
                                        <p:cTn id="22" dur="500"/>
                                        <p:tgtEl>
                                          <p:spTgt spid="7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wipe(left)">
                                      <p:cBhvr>
                                        <p:cTn id="25" dur="500"/>
                                        <p:tgtEl>
                                          <p:spTgt spid="7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5"/>
                                        </p:tgtEl>
                                        <p:attrNameLst>
                                          <p:attrName>style.visibility</p:attrName>
                                        </p:attrNameLst>
                                      </p:cBhvr>
                                      <p:to>
                                        <p:strVal val="visible"/>
                                      </p:to>
                                    </p:set>
                                    <p:animEffect transition="in" filter="wipe(down)">
                                      <p:cBhvr>
                                        <p:cTn id="28" dur="500"/>
                                        <p:tgtEl>
                                          <p:spTgt spid="75"/>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76"/>
                                        </p:tgtEl>
                                        <p:attrNameLst>
                                          <p:attrName>style.visibility</p:attrName>
                                        </p:attrNameLst>
                                      </p:cBhvr>
                                      <p:to>
                                        <p:strVal val="visible"/>
                                      </p:to>
                                    </p:set>
                                    <p:animEffect transition="in" filter="wipe(up)">
                                      <p:cBhvr>
                                        <p:cTn id="31" dur="500"/>
                                        <p:tgtEl>
                                          <p:spTgt spid="7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77"/>
                                        </p:tgtEl>
                                        <p:attrNameLst>
                                          <p:attrName>style.visibility</p:attrName>
                                        </p:attrNameLst>
                                      </p:cBhvr>
                                      <p:to>
                                        <p:strVal val="visible"/>
                                      </p:to>
                                    </p:set>
                                    <p:animEffect transition="in" filter="wipe(down)">
                                      <p:cBhvr>
                                        <p:cTn id="34" dur="500"/>
                                        <p:tgtEl>
                                          <p:spTgt spid="77"/>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78"/>
                                        </p:tgtEl>
                                        <p:attrNameLst>
                                          <p:attrName>style.visibility</p:attrName>
                                        </p:attrNameLst>
                                      </p:cBhvr>
                                      <p:to>
                                        <p:strVal val="visible"/>
                                      </p:to>
                                    </p:set>
                                    <p:animEffect transition="in" filter="wipe(left)">
                                      <p:cBhvr>
                                        <p:cTn id="37" dur="500"/>
                                        <p:tgtEl>
                                          <p:spTgt spid="78"/>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79"/>
                                        </p:tgtEl>
                                        <p:attrNameLst>
                                          <p:attrName>style.visibility</p:attrName>
                                        </p:attrNameLst>
                                      </p:cBhvr>
                                      <p:to>
                                        <p:strVal val="visible"/>
                                      </p:to>
                                    </p:set>
                                    <p:animEffect transition="in" filter="wipe(up)">
                                      <p:cBhvr>
                                        <p:cTn id="40" dur="500"/>
                                        <p:tgtEl>
                                          <p:spTgt spid="79"/>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81"/>
                                        </p:tgtEl>
                                        <p:attrNameLst>
                                          <p:attrName>style.visibility</p:attrName>
                                        </p:attrNameLst>
                                      </p:cBhvr>
                                      <p:to>
                                        <p:strVal val="visible"/>
                                      </p:to>
                                    </p:set>
                                    <p:animEffect transition="in" filter="wipe(up)">
                                      <p:cBhvr>
                                        <p:cTn id="43" dur="500"/>
                                        <p:tgtEl>
                                          <p:spTgt spid="81"/>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82"/>
                                        </p:tgtEl>
                                        <p:attrNameLst>
                                          <p:attrName>style.visibility</p:attrName>
                                        </p:attrNameLst>
                                      </p:cBhvr>
                                      <p:to>
                                        <p:strVal val="visible"/>
                                      </p:to>
                                    </p:set>
                                    <p:animEffect transition="in" filter="wipe(down)">
                                      <p:cBhvr>
                                        <p:cTn id="46" dur="500"/>
                                        <p:tgtEl>
                                          <p:spTgt spid="82"/>
                                        </p:tgtEl>
                                      </p:cBhvr>
                                    </p:animEffect>
                                  </p:childTnLst>
                                </p:cTn>
                              </p:par>
                              <p:par>
                                <p:cTn id="47" presetID="22" presetClass="entr" presetSubtype="2" fill="hold" grpId="0" nodeType="withEffect">
                                  <p:stCondLst>
                                    <p:cond delay="0"/>
                                  </p:stCondLst>
                                  <p:childTnLst>
                                    <p:set>
                                      <p:cBhvr>
                                        <p:cTn id="48" dur="1" fill="hold">
                                          <p:stCondLst>
                                            <p:cond delay="0"/>
                                          </p:stCondLst>
                                        </p:cTn>
                                        <p:tgtEl>
                                          <p:spTgt spid="83"/>
                                        </p:tgtEl>
                                        <p:attrNameLst>
                                          <p:attrName>style.visibility</p:attrName>
                                        </p:attrNameLst>
                                      </p:cBhvr>
                                      <p:to>
                                        <p:strVal val="visible"/>
                                      </p:to>
                                    </p:set>
                                    <p:animEffect transition="in" filter="wipe(right)">
                                      <p:cBhvr>
                                        <p:cTn id="49" dur="500"/>
                                        <p:tgtEl>
                                          <p:spTgt spid="83"/>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84"/>
                                        </p:tgtEl>
                                        <p:attrNameLst>
                                          <p:attrName>style.visibility</p:attrName>
                                        </p:attrNameLst>
                                      </p:cBhvr>
                                      <p:to>
                                        <p:strVal val="visible"/>
                                      </p:to>
                                    </p:set>
                                    <p:animEffect transition="in" filter="wipe(up)">
                                      <p:cBhvr>
                                        <p:cTn id="52" dur="500"/>
                                        <p:tgtEl>
                                          <p:spTgt spid="84"/>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85"/>
                                        </p:tgtEl>
                                        <p:attrNameLst>
                                          <p:attrName>style.visibility</p:attrName>
                                        </p:attrNameLst>
                                      </p:cBhvr>
                                      <p:to>
                                        <p:strVal val="visible"/>
                                      </p:to>
                                    </p:set>
                                    <p:animEffect transition="in" filter="wipe(right)">
                                      <p:cBhvr>
                                        <p:cTn id="55" dur="500"/>
                                        <p:tgtEl>
                                          <p:spTgt spid="85"/>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86"/>
                                        </p:tgtEl>
                                        <p:attrNameLst>
                                          <p:attrName>style.visibility</p:attrName>
                                        </p:attrNameLst>
                                      </p:cBhvr>
                                      <p:to>
                                        <p:strVal val="visible"/>
                                      </p:to>
                                    </p:set>
                                    <p:animEffect transition="in" filter="wipe(down)">
                                      <p:cBhvr>
                                        <p:cTn id="58" dur="500"/>
                                        <p:tgtEl>
                                          <p:spTgt spid="86"/>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87"/>
                                        </p:tgtEl>
                                        <p:attrNameLst>
                                          <p:attrName>style.visibility</p:attrName>
                                        </p:attrNameLst>
                                      </p:cBhvr>
                                      <p:to>
                                        <p:strVal val="visible"/>
                                      </p:to>
                                    </p:set>
                                    <p:animEffect transition="in" filter="wipe(right)">
                                      <p:cBhvr>
                                        <p:cTn id="61" dur="500"/>
                                        <p:tgtEl>
                                          <p:spTgt spid="87"/>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88"/>
                                        </p:tgtEl>
                                        <p:attrNameLst>
                                          <p:attrName>style.visibility</p:attrName>
                                        </p:attrNameLst>
                                      </p:cBhvr>
                                      <p:to>
                                        <p:strVal val="visible"/>
                                      </p:to>
                                    </p:set>
                                    <p:animEffect transition="in" filter="wipe(up)">
                                      <p:cBhvr>
                                        <p:cTn id="64" dur="500"/>
                                        <p:tgtEl>
                                          <p:spTgt spid="88"/>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89"/>
                                        </p:tgtEl>
                                        <p:attrNameLst>
                                          <p:attrName>style.visibility</p:attrName>
                                        </p:attrNameLst>
                                      </p:cBhvr>
                                      <p:to>
                                        <p:strVal val="visible"/>
                                      </p:to>
                                    </p:set>
                                    <p:animEffect transition="in" filter="wipe(down)">
                                      <p:cBhvr>
                                        <p:cTn id="67" dur="500"/>
                                        <p:tgtEl>
                                          <p:spTgt spid="89"/>
                                        </p:tgtEl>
                                      </p:cBhvr>
                                    </p:animEffect>
                                  </p:childTnLst>
                                </p:cTn>
                              </p:par>
                              <p:par>
                                <p:cTn id="68" presetID="22" presetClass="entr" presetSubtype="2" fill="hold" grpId="0"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right)">
                                      <p:cBhvr>
                                        <p:cTn id="70" dur="500"/>
                                        <p:tgtEl>
                                          <p:spTgt spid="37"/>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wipe(up)">
                                      <p:cBhvr>
                                        <p:cTn id="73" dur="500"/>
                                        <p:tgtEl>
                                          <p:spTgt spid="38"/>
                                        </p:tgtEl>
                                      </p:cBhvr>
                                    </p:animEffect>
                                  </p:childTnLst>
                                </p:cTn>
                              </p:par>
                              <p:par>
                                <p:cTn id="74" presetID="22" presetClass="entr" presetSubtype="8" fill="hold" grpId="0" nodeType="withEffect">
                                  <p:stCondLst>
                                    <p:cond delay="1000"/>
                                  </p:stCondLst>
                                  <p:childTnLst>
                                    <p:set>
                                      <p:cBhvr>
                                        <p:cTn id="75" dur="1" fill="hold">
                                          <p:stCondLst>
                                            <p:cond delay="0"/>
                                          </p:stCondLst>
                                        </p:cTn>
                                        <p:tgtEl>
                                          <p:spTgt spid="32"/>
                                        </p:tgtEl>
                                        <p:attrNameLst>
                                          <p:attrName>style.visibility</p:attrName>
                                        </p:attrNameLst>
                                      </p:cBhvr>
                                      <p:to>
                                        <p:strVal val="visible"/>
                                      </p:to>
                                    </p:set>
                                    <p:animEffect transition="in" filter="wipe(left)">
                                      <p:cBhvr>
                                        <p:cTn id="76" dur="500"/>
                                        <p:tgtEl>
                                          <p:spTgt spid="32"/>
                                        </p:tgtEl>
                                      </p:cBhvr>
                                    </p:animEffect>
                                  </p:childTnLst>
                                </p:cTn>
                              </p:par>
                              <p:par>
                                <p:cTn id="77" presetID="22" presetClass="entr" presetSubtype="2" fill="hold" grpId="0" nodeType="withEffect">
                                  <p:stCondLst>
                                    <p:cond delay="1000"/>
                                  </p:stCondLst>
                                  <p:childTnLst>
                                    <p:set>
                                      <p:cBhvr>
                                        <p:cTn id="78" dur="1" fill="hold">
                                          <p:stCondLst>
                                            <p:cond delay="0"/>
                                          </p:stCondLst>
                                        </p:cTn>
                                        <p:tgtEl>
                                          <p:spTgt spid="33"/>
                                        </p:tgtEl>
                                        <p:attrNameLst>
                                          <p:attrName>style.visibility</p:attrName>
                                        </p:attrNameLst>
                                      </p:cBhvr>
                                      <p:to>
                                        <p:strVal val="visible"/>
                                      </p:to>
                                    </p:set>
                                    <p:animEffect transition="in" filter="wipe(right)">
                                      <p:cBhvr>
                                        <p:cTn id="79" dur="500"/>
                                        <p:tgtEl>
                                          <p:spTgt spid="33"/>
                                        </p:tgtEl>
                                      </p:cBhvr>
                                    </p:animEffect>
                                  </p:childTnLst>
                                </p:cTn>
                              </p:par>
                              <p:par>
                                <p:cTn id="80" presetID="22" presetClass="entr" presetSubtype="2" fill="hold" grpId="0" nodeType="withEffect">
                                  <p:stCondLst>
                                    <p:cond delay="1000"/>
                                  </p:stCondLst>
                                  <p:childTnLst>
                                    <p:set>
                                      <p:cBhvr>
                                        <p:cTn id="81" dur="1" fill="hold">
                                          <p:stCondLst>
                                            <p:cond delay="0"/>
                                          </p:stCondLst>
                                        </p:cTn>
                                        <p:tgtEl>
                                          <p:spTgt spid="36"/>
                                        </p:tgtEl>
                                        <p:attrNameLst>
                                          <p:attrName>style.visibility</p:attrName>
                                        </p:attrNameLst>
                                      </p:cBhvr>
                                      <p:to>
                                        <p:strVal val="visible"/>
                                      </p:to>
                                    </p:set>
                                    <p:animEffect transition="in" filter="wipe(right)">
                                      <p:cBhvr>
                                        <p:cTn id="82" dur="500"/>
                                        <p:tgtEl>
                                          <p:spTgt spid="36"/>
                                        </p:tgtEl>
                                      </p:cBhvr>
                                    </p:animEffect>
                                  </p:childTnLst>
                                </p:cTn>
                              </p:par>
                              <p:par>
                                <p:cTn id="83" presetID="22" presetClass="entr" presetSubtype="8" fill="hold" nodeType="withEffect">
                                  <p:stCondLst>
                                    <p:cond delay="1000"/>
                                  </p:stCondLst>
                                  <p:childTnLst>
                                    <p:set>
                                      <p:cBhvr>
                                        <p:cTn id="84" dur="1" fill="hold">
                                          <p:stCondLst>
                                            <p:cond delay="0"/>
                                          </p:stCondLst>
                                        </p:cTn>
                                        <p:tgtEl>
                                          <p:spTgt spid="40"/>
                                        </p:tgtEl>
                                        <p:attrNameLst>
                                          <p:attrName>style.visibility</p:attrName>
                                        </p:attrNameLst>
                                      </p:cBhvr>
                                      <p:to>
                                        <p:strVal val="visible"/>
                                      </p:to>
                                    </p:set>
                                    <p:animEffect transition="in" filter="wipe(left)">
                                      <p:cBhvr>
                                        <p:cTn id="8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8" grpId="0" animBg="1"/>
      <p:bldP spid="69" grpId="0" animBg="1"/>
      <p:bldP spid="70" grpId="0" animBg="1"/>
      <p:bldP spid="71" grpId="0" animBg="1"/>
      <p:bldP spid="72" grpId="0" animBg="1"/>
      <p:bldP spid="74" grpId="0" animBg="1"/>
      <p:bldP spid="75" grpId="0" animBg="1"/>
      <p:bldP spid="76" grpId="0" animBg="1"/>
      <p:bldP spid="77" grpId="0" animBg="1"/>
      <p:bldP spid="78" grpId="0" animBg="1"/>
      <p:bldP spid="79" grpId="0" animBg="1"/>
      <p:bldP spid="81" grpId="0" animBg="1"/>
      <p:bldP spid="82" grpId="0" animBg="1"/>
      <p:bldP spid="83" grpId="0" animBg="1"/>
      <p:bldP spid="84" grpId="0" animBg="1"/>
      <p:bldP spid="85" grpId="0" animBg="1"/>
      <p:bldP spid="86" grpId="0" animBg="1"/>
      <p:bldP spid="87" grpId="0" animBg="1"/>
      <p:bldP spid="88" grpId="0" animBg="1"/>
      <p:bldP spid="89" grpId="0" animBg="1"/>
      <p:bldP spid="37" grpId="0" animBg="1"/>
      <p:bldP spid="38" grpId="0" animBg="1"/>
      <p:bldP spid="32" grpId="0" animBg="1"/>
      <p:bldP spid="33" grpId="0" animBg="1"/>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721800" y="295200"/>
            <a:ext cx="7700400" cy="419156"/>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400" b="1" kern="1200" cap="all" baseline="0">
                <a:solidFill>
                  <a:schemeClr val="tx1"/>
                </a:solidFill>
                <a:latin typeface="+mj-lt"/>
                <a:ea typeface="+mj-ea"/>
                <a:cs typeface="Arial" pitchFamily="34" charset="0"/>
              </a:defRPr>
            </a:lvl1pPr>
            <a:lvl2pPr algn="l" rtl="0" eaLnBrk="0" fontAlgn="base" hangingPunct="0">
              <a:spcBef>
                <a:spcPct val="0"/>
              </a:spcBef>
              <a:spcAft>
                <a:spcPct val="0"/>
              </a:spcAft>
              <a:defRPr sz="2400" b="1">
                <a:solidFill>
                  <a:schemeClr val="tx1"/>
                </a:solidFill>
                <a:latin typeface="Futura Medium" pitchFamily="2" charset="0"/>
                <a:cs typeface="Arial" panose="020B0604020202020204" pitchFamily="34" charset="0"/>
              </a:defRPr>
            </a:lvl2pPr>
            <a:lvl3pPr algn="l" rtl="0" eaLnBrk="0" fontAlgn="base" hangingPunct="0">
              <a:spcBef>
                <a:spcPct val="0"/>
              </a:spcBef>
              <a:spcAft>
                <a:spcPct val="0"/>
              </a:spcAft>
              <a:defRPr sz="2400" b="1">
                <a:solidFill>
                  <a:schemeClr val="tx1"/>
                </a:solidFill>
                <a:latin typeface="Futura Medium" pitchFamily="2" charset="0"/>
                <a:cs typeface="Arial" panose="020B0604020202020204" pitchFamily="34" charset="0"/>
              </a:defRPr>
            </a:lvl3pPr>
            <a:lvl4pPr algn="l" rtl="0" eaLnBrk="0" fontAlgn="base" hangingPunct="0">
              <a:spcBef>
                <a:spcPct val="0"/>
              </a:spcBef>
              <a:spcAft>
                <a:spcPct val="0"/>
              </a:spcAft>
              <a:defRPr sz="2400" b="1">
                <a:solidFill>
                  <a:schemeClr val="tx1"/>
                </a:solidFill>
                <a:latin typeface="Futura Medium" pitchFamily="2" charset="0"/>
                <a:cs typeface="Arial" panose="020B0604020202020204" pitchFamily="34" charset="0"/>
              </a:defRPr>
            </a:lvl4pPr>
            <a:lvl5pPr algn="l" rtl="0" eaLnBrk="0" fontAlgn="base" hangingPunct="0">
              <a:spcBef>
                <a:spcPct val="0"/>
              </a:spcBef>
              <a:spcAft>
                <a:spcPct val="0"/>
              </a:spcAft>
              <a:defRPr sz="2400" b="1">
                <a:solidFill>
                  <a:schemeClr val="tx1"/>
                </a:solidFill>
                <a:latin typeface="Futura Medium" pitchFamily="2" charset="0"/>
                <a:cs typeface="Arial" panose="020B0604020202020204" pitchFamily="34" charset="0"/>
              </a:defRPr>
            </a:lvl5pPr>
            <a:lvl6pPr marL="457200" algn="l" rtl="0" fontAlgn="base">
              <a:spcBef>
                <a:spcPct val="0"/>
              </a:spcBef>
              <a:spcAft>
                <a:spcPct val="0"/>
              </a:spcAft>
              <a:defRPr sz="2400" b="1">
                <a:solidFill>
                  <a:schemeClr val="tx1"/>
                </a:solidFill>
                <a:latin typeface="Futura Medium" pitchFamily="2" charset="0"/>
                <a:cs typeface="Arial" panose="020B0604020202020204" pitchFamily="34" charset="0"/>
              </a:defRPr>
            </a:lvl6pPr>
            <a:lvl7pPr marL="914400" algn="l" rtl="0" fontAlgn="base">
              <a:spcBef>
                <a:spcPct val="0"/>
              </a:spcBef>
              <a:spcAft>
                <a:spcPct val="0"/>
              </a:spcAft>
              <a:defRPr sz="2400" b="1">
                <a:solidFill>
                  <a:schemeClr val="tx1"/>
                </a:solidFill>
                <a:latin typeface="Futura Medium" pitchFamily="2" charset="0"/>
                <a:cs typeface="Arial" panose="020B0604020202020204" pitchFamily="34" charset="0"/>
              </a:defRPr>
            </a:lvl7pPr>
            <a:lvl8pPr marL="1371600" algn="l" rtl="0" fontAlgn="base">
              <a:spcBef>
                <a:spcPct val="0"/>
              </a:spcBef>
              <a:spcAft>
                <a:spcPct val="0"/>
              </a:spcAft>
              <a:defRPr sz="2400" b="1">
                <a:solidFill>
                  <a:schemeClr val="tx1"/>
                </a:solidFill>
                <a:latin typeface="Futura Medium" pitchFamily="2" charset="0"/>
                <a:cs typeface="Arial" panose="020B0604020202020204" pitchFamily="34" charset="0"/>
              </a:defRPr>
            </a:lvl8pPr>
            <a:lvl9pPr marL="1828800" algn="l" rtl="0" fontAlgn="base">
              <a:spcBef>
                <a:spcPct val="0"/>
              </a:spcBef>
              <a:spcAft>
                <a:spcPct val="0"/>
              </a:spcAft>
              <a:defRPr sz="2400" b="1">
                <a:solidFill>
                  <a:schemeClr val="tx1"/>
                </a:solidFill>
                <a:latin typeface="Futura Medium" pitchFamily="2" charset="0"/>
                <a:cs typeface="Arial" panose="020B0604020202020204" pitchFamily="34" charset="0"/>
              </a:defRPr>
            </a:lvl9pPr>
          </a:lstStyle>
          <a:p>
            <a:r>
              <a:rPr lang="en-US" dirty="0" smtClean="0"/>
              <a:t>Click ON Screen To Play Video</a:t>
            </a:r>
            <a:endParaRPr lang="en-US" dirty="0"/>
          </a:p>
        </p:txBody>
      </p:sp>
      <p:pic>
        <p:nvPicPr>
          <p:cNvPr id="6" name="Offshore_Reflec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714500"/>
            <a:ext cx="6096000" cy="3429000"/>
          </a:xfrm>
          <a:prstGeom prst="rect">
            <a:avLst/>
          </a:prstGeom>
        </p:spPr>
      </p:pic>
    </p:spTree>
    <p:extLst>
      <p:ext uri="{BB962C8B-B14F-4D97-AF65-F5344CB8AC3E}">
        <p14:creationId xmlns:p14="http://schemas.microsoft.com/office/powerpoint/2010/main" val="109926478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113" y="295275"/>
            <a:ext cx="7770812" cy="419100"/>
          </a:xfrm>
        </p:spPr>
        <p:txBody>
          <a:bodyPr/>
          <a:lstStyle/>
          <a:p>
            <a:pPr eaLnBrk="1" fontAlgn="auto" hangingPunct="1">
              <a:spcAft>
                <a:spcPts val="0"/>
              </a:spcAft>
              <a:defRPr/>
            </a:pPr>
            <a:r>
              <a:rPr lang="en-GB" dirty="0" smtClean="0">
                <a:sym typeface="Arial"/>
              </a:rPr>
              <a:t>Discussion</a:t>
            </a:r>
            <a:endParaRPr lang="en-GB" dirty="0"/>
          </a:p>
        </p:txBody>
      </p:sp>
      <p:sp>
        <p:nvSpPr>
          <p:cNvPr id="20" name="Rectangle 19"/>
          <p:cNvSpPr/>
          <p:nvPr/>
        </p:nvSpPr>
        <p:spPr>
          <a:xfrm>
            <a:off x="7551738" y="1319213"/>
            <a:ext cx="1119187" cy="11207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3" name="Rectangle 22"/>
          <p:cNvSpPr/>
          <p:nvPr/>
        </p:nvSpPr>
        <p:spPr>
          <a:xfrm>
            <a:off x="4902200" y="2633663"/>
            <a:ext cx="1120775"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4" name="Rectangle 23"/>
          <p:cNvSpPr/>
          <p:nvPr/>
        </p:nvSpPr>
        <p:spPr>
          <a:xfrm>
            <a:off x="6227763" y="2633663"/>
            <a:ext cx="1119187" cy="11207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5" name="Rectangle 24"/>
          <p:cNvSpPr/>
          <p:nvPr/>
        </p:nvSpPr>
        <p:spPr>
          <a:xfrm>
            <a:off x="6227763" y="1319213"/>
            <a:ext cx="1119187"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0" name="Rectangle 29"/>
          <p:cNvSpPr/>
          <p:nvPr/>
        </p:nvSpPr>
        <p:spPr>
          <a:xfrm>
            <a:off x="4902200" y="3948113"/>
            <a:ext cx="1120775" cy="11207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1" name="Rectangle 30"/>
          <p:cNvSpPr/>
          <p:nvPr/>
        </p:nvSpPr>
        <p:spPr>
          <a:xfrm>
            <a:off x="6227763" y="3948113"/>
            <a:ext cx="1119187"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7" name="Rectangle 36"/>
          <p:cNvSpPr/>
          <p:nvPr/>
        </p:nvSpPr>
        <p:spPr>
          <a:xfrm>
            <a:off x="4902200" y="5262563"/>
            <a:ext cx="1120775"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6" name="Rectangle 45"/>
          <p:cNvSpPr/>
          <p:nvPr/>
        </p:nvSpPr>
        <p:spPr>
          <a:xfrm>
            <a:off x="6227763" y="5262563"/>
            <a:ext cx="1119187" cy="112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7" name="Rectangle 46"/>
          <p:cNvSpPr/>
          <p:nvPr/>
        </p:nvSpPr>
        <p:spPr>
          <a:xfrm>
            <a:off x="7551738" y="2633663"/>
            <a:ext cx="1119187"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8" name="Rectangle 47"/>
          <p:cNvSpPr/>
          <p:nvPr/>
        </p:nvSpPr>
        <p:spPr>
          <a:xfrm>
            <a:off x="7551738" y="3948113"/>
            <a:ext cx="1119187" cy="112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9" name="Rectangle 48"/>
          <p:cNvSpPr/>
          <p:nvPr/>
        </p:nvSpPr>
        <p:spPr>
          <a:xfrm>
            <a:off x="7551738" y="5262563"/>
            <a:ext cx="1119187" cy="11207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9" name="Rectangle 68"/>
          <p:cNvSpPr/>
          <p:nvPr/>
        </p:nvSpPr>
        <p:spPr>
          <a:xfrm>
            <a:off x="4902200" y="1319213"/>
            <a:ext cx="1120775" cy="112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33" name="Picture 32" descr="lsr_icon_01.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0275" y="1319213"/>
            <a:ext cx="1119188"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descr="lsr_icon_02.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54250" y="1319213"/>
            <a:ext cx="1119188"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descr="lsr_icon_03.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78225" y="1319213"/>
            <a:ext cx="1119188"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descr="lsr_icon_04.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30275" y="2633663"/>
            <a:ext cx="1119188"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descr="lsr_icon_05.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54250" y="2633663"/>
            <a:ext cx="1119188"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descr="lsr_icon_06.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578225" y="2633663"/>
            <a:ext cx="1119188"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descr="lsr_icon_07.gi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30275" y="3949700"/>
            <a:ext cx="1119188"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descr="lsr_icon_08.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254250" y="3949700"/>
            <a:ext cx="1119188"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descr="lsr_icon_09.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578225" y="3949700"/>
            <a:ext cx="1119188"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descr="lsr_icon_10.gif"/>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30275" y="5264150"/>
            <a:ext cx="1119188"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53" descr="lsr_icon_11.gi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254250" y="5264150"/>
            <a:ext cx="1119188"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descr="lsr_icon_12.gif"/>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578225" y="5264150"/>
            <a:ext cx="1119188"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Rectangle 56"/>
          <p:cNvSpPr/>
          <p:nvPr/>
        </p:nvSpPr>
        <p:spPr>
          <a:xfrm>
            <a:off x="4902200" y="2633663"/>
            <a:ext cx="3770313" cy="244475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252000" rIns="144000" bIns="252000" anchor="ctr"/>
          <a:lstStyle/>
          <a:p>
            <a:pPr marL="180000" indent="-180000" eaLnBrk="1" fontAlgn="auto" hangingPunct="1">
              <a:lnSpc>
                <a:spcPct val="120000"/>
              </a:lnSpc>
              <a:spcBef>
                <a:spcPts val="0"/>
              </a:spcBef>
              <a:spcAft>
                <a:spcPts val="0"/>
              </a:spcAft>
              <a:buSzPct val="80000"/>
              <a:buFont typeface="Wingdings" pitchFamily="2" charset="2"/>
              <a:buChar char=""/>
              <a:defRPr/>
            </a:pPr>
            <a:r>
              <a:rPr lang="en-GB" sz="1400" dirty="0">
                <a:solidFill>
                  <a:schemeClr val="tx1"/>
                </a:solidFill>
                <a:latin typeface="+mj-lt"/>
                <a:sym typeface="Arial"/>
              </a:rPr>
              <a:t>What are the most important rules for us</a:t>
            </a:r>
            <a:br>
              <a:rPr lang="en-GB" sz="1400" dirty="0">
                <a:solidFill>
                  <a:schemeClr val="tx1"/>
                </a:solidFill>
                <a:latin typeface="+mj-lt"/>
                <a:sym typeface="Arial"/>
              </a:rPr>
            </a:br>
            <a:r>
              <a:rPr lang="en-GB" sz="1400" dirty="0">
                <a:solidFill>
                  <a:schemeClr val="tx1"/>
                </a:solidFill>
                <a:latin typeface="+mj-lt"/>
                <a:sym typeface="Arial"/>
              </a:rPr>
              <a:t>to follow in </a:t>
            </a:r>
            <a:r>
              <a:rPr lang="en-GB" sz="1400" b="1" dirty="0">
                <a:solidFill>
                  <a:schemeClr val="tx1"/>
                </a:solidFill>
                <a:latin typeface="+mj-lt"/>
                <a:sym typeface="Arial"/>
              </a:rPr>
              <a:t>our</a:t>
            </a:r>
            <a:r>
              <a:rPr lang="en-GB" sz="1400" dirty="0">
                <a:solidFill>
                  <a:schemeClr val="tx1"/>
                </a:solidFill>
                <a:latin typeface="+mj-lt"/>
                <a:sym typeface="Arial"/>
              </a:rPr>
              <a:t> work place?</a:t>
            </a:r>
          </a:p>
          <a:p>
            <a:pPr marL="180000" indent="-180000" eaLnBrk="1" fontAlgn="auto" hangingPunct="1">
              <a:lnSpc>
                <a:spcPct val="120000"/>
              </a:lnSpc>
              <a:spcBef>
                <a:spcPts val="0"/>
              </a:spcBef>
              <a:spcAft>
                <a:spcPts val="0"/>
              </a:spcAft>
              <a:buSzPct val="80000"/>
              <a:buFont typeface="Wingdings" pitchFamily="2" charset="2"/>
              <a:buChar char=""/>
              <a:defRPr/>
            </a:pPr>
            <a:r>
              <a:rPr lang="en-GB" sz="1400" dirty="0">
                <a:solidFill>
                  <a:schemeClr val="tx1"/>
                </a:solidFill>
                <a:latin typeface="+mj-lt"/>
                <a:sym typeface="Arial"/>
              </a:rPr>
              <a:t>How can we help each other follow</a:t>
            </a:r>
            <a:br>
              <a:rPr lang="en-GB" sz="1400" dirty="0">
                <a:solidFill>
                  <a:schemeClr val="tx1"/>
                </a:solidFill>
                <a:latin typeface="+mj-lt"/>
                <a:sym typeface="Arial"/>
              </a:rPr>
            </a:br>
            <a:r>
              <a:rPr lang="en-GB" sz="1400" dirty="0">
                <a:solidFill>
                  <a:schemeClr val="tx1"/>
                </a:solidFill>
                <a:latin typeface="+mj-lt"/>
                <a:sym typeface="Arial"/>
              </a:rPr>
              <a:t>the rules?</a:t>
            </a:r>
          </a:p>
          <a:p>
            <a:pPr marL="360000" lvl="1" indent="-180000" eaLnBrk="1" fontAlgn="auto" hangingPunct="1">
              <a:lnSpc>
                <a:spcPct val="120000"/>
              </a:lnSpc>
              <a:spcBef>
                <a:spcPts val="0"/>
              </a:spcBef>
              <a:spcAft>
                <a:spcPts val="0"/>
              </a:spcAft>
              <a:buSzPct val="80000"/>
              <a:buFont typeface="Wingdings" pitchFamily="2" charset="2"/>
              <a:buChar char=""/>
              <a:defRPr/>
            </a:pPr>
            <a:r>
              <a:rPr lang="en-GB" sz="1400" dirty="0">
                <a:solidFill>
                  <a:schemeClr val="tx1"/>
                </a:solidFill>
                <a:latin typeface="+mj-lt"/>
                <a:sym typeface="Arial"/>
              </a:rPr>
              <a:t>How do we set clear expectations on the Life-Saving Rules? </a:t>
            </a:r>
          </a:p>
          <a:p>
            <a:pPr marL="360000" lvl="1" indent="-180000" eaLnBrk="1" fontAlgn="auto" hangingPunct="1">
              <a:lnSpc>
                <a:spcPct val="120000"/>
              </a:lnSpc>
              <a:spcBef>
                <a:spcPts val="0"/>
              </a:spcBef>
              <a:spcAft>
                <a:spcPts val="0"/>
              </a:spcAft>
              <a:buSzPct val="80000"/>
              <a:buFont typeface="Wingdings" pitchFamily="2" charset="2"/>
              <a:buChar char=""/>
              <a:defRPr/>
            </a:pPr>
            <a:r>
              <a:rPr lang="en-GB" sz="1400" dirty="0">
                <a:solidFill>
                  <a:schemeClr val="tx1"/>
                </a:solidFill>
                <a:latin typeface="+mj-lt"/>
                <a:sym typeface="Arial"/>
              </a:rPr>
              <a:t>How do we help new people know and understand the Life-Saving Rules?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50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nodeType="withEffect">
                                  <p:stCondLst>
                                    <p:cond delay="50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nodeType="withEffect">
                                  <p:stCondLst>
                                    <p:cond delay="50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0" presetClass="entr" presetSubtype="0" fill="hold" nodeType="withEffect">
                                  <p:stCondLst>
                                    <p:cond delay="50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10" presetClass="entr" presetSubtype="0" fill="hold" nodeType="withEffect">
                                  <p:stCondLst>
                                    <p:cond delay="50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par>
                                <p:cTn id="23" presetID="10" presetClass="entr" presetSubtype="0" fill="hold" nodeType="withEffect">
                                  <p:stCondLst>
                                    <p:cond delay="50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par>
                                <p:cTn id="26" presetID="10" presetClass="entr" presetSubtype="0" fill="hold" nodeType="withEffect">
                                  <p:stCondLst>
                                    <p:cond delay="50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500"/>
                                        <p:tgtEl>
                                          <p:spTgt spid="51"/>
                                        </p:tgtEl>
                                      </p:cBhvr>
                                    </p:animEffect>
                                  </p:childTnLst>
                                </p:cTn>
                              </p:par>
                              <p:par>
                                <p:cTn id="29" presetID="10" presetClass="entr" presetSubtype="0" fill="hold" nodeType="withEffect">
                                  <p:stCondLst>
                                    <p:cond delay="50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500"/>
                                        <p:tgtEl>
                                          <p:spTgt spid="52"/>
                                        </p:tgtEl>
                                      </p:cBhvr>
                                    </p:animEffect>
                                  </p:childTnLst>
                                </p:cTn>
                              </p:par>
                              <p:par>
                                <p:cTn id="32" presetID="10" presetClass="entr" presetSubtype="0" fill="hold" nodeType="withEffect">
                                  <p:stCondLst>
                                    <p:cond delay="500"/>
                                  </p:stCondLst>
                                  <p:childTnLst>
                                    <p:set>
                                      <p:cBhvr>
                                        <p:cTn id="33" dur="1" fill="hold">
                                          <p:stCondLst>
                                            <p:cond delay="0"/>
                                          </p:stCondLst>
                                        </p:cTn>
                                        <p:tgtEl>
                                          <p:spTgt spid="53"/>
                                        </p:tgtEl>
                                        <p:attrNameLst>
                                          <p:attrName>style.visibility</p:attrName>
                                        </p:attrNameLst>
                                      </p:cBhvr>
                                      <p:to>
                                        <p:strVal val="visible"/>
                                      </p:to>
                                    </p:set>
                                    <p:animEffect transition="in" filter="fade">
                                      <p:cBhvr>
                                        <p:cTn id="34" dur="500"/>
                                        <p:tgtEl>
                                          <p:spTgt spid="53"/>
                                        </p:tgtEl>
                                      </p:cBhvr>
                                    </p:animEffect>
                                  </p:childTnLst>
                                </p:cTn>
                              </p:par>
                              <p:par>
                                <p:cTn id="35" presetID="10" presetClass="entr" presetSubtype="0" fill="hold" nodeType="withEffect">
                                  <p:stCondLst>
                                    <p:cond delay="50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500"/>
                                        <p:tgtEl>
                                          <p:spTgt spid="54"/>
                                        </p:tgtEl>
                                      </p:cBhvr>
                                    </p:animEffect>
                                  </p:childTnLst>
                                </p:cTn>
                              </p:par>
                              <p:par>
                                <p:cTn id="38" presetID="10" presetClass="entr" presetSubtype="0" fill="hold" nodeType="withEffect">
                                  <p:stCondLst>
                                    <p:cond delay="50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500"/>
                                        <p:tgtEl>
                                          <p:spTgt spid="55"/>
                                        </p:tgtEl>
                                      </p:cBhvr>
                                    </p:animEffect>
                                  </p:childTnLst>
                                </p:cTn>
                              </p:par>
                            </p:childTnLst>
                          </p:cTn>
                        </p:par>
                        <p:par>
                          <p:cTn id="41" fill="hold" nodeType="afterGroup">
                            <p:stCondLst>
                              <p:cond delay="1000"/>
                            </p:stCondLst>
                            <p:childTnLst>
                              <p:par>
                                <p:cTn id="42" presetID="22" presetClass="entr" presetSubtype="8" fill="hold" grpId="0" nodeType="afterEffect">
                                  <p:stCondLst>
                                    <p:cond delay="500"/>
                                  </p:stCondLst>
                                  <p:childTnLst>
                                    <p:set>
                                      <p:cBhvr>
                                        <p:cTn id="43" dur="1" fill="hold">
                                          <p:stCondLst>
                                            <p:cond delay="0"/>
                                          </p:stCondLst>
                                        </p:cTn>
                                        <p:tgtEl>
                                          <p:spTgt spid="20"/>
                                        </p:tgtEl>
                                        <p:attrNameLst>
                                          <p:attrName>style.visibility</p:attrName>
                                        </p:attrNameLst>
                                      </p:cBhvr>
                                      <p:to>
                                        <p:strVal val="visible"/>
                                      </p:to>
                                    </p:set>
                                    <p:animEffect transition="in" filter="wipe(left)">
                                      <p:cBhvr>
                                        <p:cTn id="44" dur="500"/>
                                        <p:tgtEl>
                                          <p:spTgt spid="20"/>
                                        </p:tgtEl>
                                      </p:cBhvr>
                                    </p:animEffect>
                                  </p:childTnLst>
                                </p:cTn>
                              </p:par>
                              <p:par>
                                <p:cTn id="45" presetID="22" presetClass="entr" presetSubtype="1" fill="hold" grpId="0" nodeType="withEffect">
                                  <p:stCondLst>
                                    <p:cond delay="500"/>
                                  </p:stCondLst>
                                  <p:childTnLst>
                                    <p:set>
                                      <p:cBhvr>
                                        <p:cTn id="46" dur="1" fill="hold">
                                          <p:stCondLst>
                                            <p:cond delay="0"/>
                                          </p:stCondLst>
                                        </p:cTn>
                                        <p:tgtEl>
                                          <p:spTgt spid="23"/>
                                        </p:tgtEl>
                                        <p:attrNameLst>
                                          <p:attrName>style.visibility</p:attrName>
                                        </p:attrNameLst>
                                      </p:cBhvr>
                                      <p:to>
                                        <p:strVal val="visible"/>
                                      </p:to>
                                    </p:set>
                                    <p:animEffect transition="in" filter="wipe(up)">
                                      <p:cBhvr>
                                        <p:cTn id="47" dur="500"/>
                                        <p:tgtEl>
                                          <p:spTgt spid="23"/>
                                        </p:tgtEl>
                                      </p:cBhvr>
                                    </p:animEffect>
                                  </p:childTnLst>
                                </p:cTn>
                              </p:par>
                              <p:par>
                                <p:cTn id="48" presetID="22" presetClass="entr" presetSubtype="4" fill="hold" grpId="0" nodeType="withEffect">
                                  <p:stCondLst>
                                    <p:cond delay="500"/>
                                  </p:stCondLst>
                                  <p:childTnLst>
                                    <p:set>
                                      <p:cBhvr>
                                        <p:cTn id="49" dur="1" fill="hold">
                                          <p:stCondLst>
                                            <p:cond delay="0"/>
                                          </p:stCondLst>
                                        </p:cTn>
                                        <p:tgtEl>
                                          <p:spTgt spid="24"/>
                                        </p:tgtEl>
                                        <p:attrNameLst>
                                          <p:attrName>style.visibility</p:attrName>
                                        </p:attrNameLst>
                                      </p:cBhvr>
                                      <p:to>
                                        <p:strVal val="visible"/>
                                      </p:to>
                                    </p:set>
                                    <p:animEffect transition="in" filter="wipe(down)">
                                      <p:cBhvr>
                                        <p:cTn id="50" dur="500"/>
                                        <p:tgtEl>
                                          <p:spTgt spid="24"/>
                                        </p:tgtEl>
                                      </p:cBhvr>
                                    </p:animEffect>
                                  </p:childTnLst>
                                </p:cTn>
                              </p:par>
                              <p:par>
                                <p:cTn id="51" presetID="22" presetClass="entr" presetSubtype="8" fill="hold" grpId="0" nodeType="withEffect">
                                  <p:stCondLst>
                                    <p:cond delay="500"/>
                                  </p:stCondLst>
                                  <p:childTnLst>
                                    <p:set>
                                      <p:cBhvr>
                                        <p:cTn id="52" dur="1" fill="hold">
                                          <p:stCondLst>
                                            <p:cond delay="0"/>
                                          </p:stCondLst>
                                        </p:cTn>
                                        <p:tgtEl>
                                          <p:spTgt spid="25"/>
                                        </p:tgtEl>
                                        <p:attrNameLst>
                                          <p:attrName>style.visibility</p:attrName>
                                        </p:attrNameLst>
                                      </p:cBhvr>
                                      <p:to>
                                        <p:strVal val="visible"/>
                                      </p:to>
                                    </p:set>
                                    <p:animEffect transition="in" filter="wipe(left)">
                                      <p:cBhvr>
                                        <p:cTn id="53" dur="500"/>
                                        <p:tgtEl>
                                          <p:spTgt spid="25"/>
                                        </p:tgtEl>
                                      </p:cBhvr>
                                    </p:animEffect>
                                  </p:childTnLst>
                                </p:cTn>
                              </p:par>
                              <p:par>
                                <p:cTn id="54" presetID="22" presetClass="entr" presetSubtype="2" fill="hold" grpId="0" nodeType="withEffect">
                                  <p:stCondLst>
                                    <p:cond delay="500"/>
                                  </p:stCondLst>
                                  <p:childTnLst>
                                    <p:set>
                                      <p:cBhvr>
                                        <p:cTn id="55" dur="1" fill="hold">
                                          <p:stCondLst>
                                            <p:cond delay="0"/>
                                          </p:stCondLst>
                                        </p:cTn>
                                        <p:tgtEl>
                                          <p:spTgt spid="30"/>
                                        </p:tgtEl>
                                        <p:attrNameLst>
                                          <p:attrName>style.visibility</p:attrName>
                                        </p:attrNameLst>
                                      </p:cBhvr>
                                      <p:to>
                                        <p:strVal val="visible"/>
                                      </p:to>
                                    </p:set>
                                    <p:animEffect transition="in" filter="wipe(right)">
                                      <p:cBhvr>
                                        <p:cTn id="56" dur="500"/>
                                        <p:tgtEl>
                                          <p:spTgt spid="30"/>
                                        </p:tgtEl>
                                      </p:cBhvr>
                                    </p:animEffect>
                                  </p:childTnLst>
                                </p:cTn>
                              </p:par>
                              <p:par>
                                <p:cTn id="57" presetID="22" presetClass="entr" presetSubtype="1" fill="hold" grpId="0" nodeType="withEffect">
                                  <p:stCondLst>
                                    <p:cond delay="500"/>
                                  </p:stCondLst>
                                  <p:childTnLst>
                                    <p:set>
                                      <p:cBhvr>
                                        <p:cTn id="58" dur="1" fill="hold">
                                          <p:stCondLst>
                                            <p:cond delay="0"/>
                                          </p:stCondLst>
                                        </p:cTn>
                                        <p:tgtEl>
                                          <p:spTgt spid="31"/>
                                        </p:tgtEl>
                                        <p:attrNameLst>
                                          <p:attrName>style.visibility</p:attrName>
                                        </p:attrNameLst>
                                      </p:cBhvr>
                                      <p:to>
                                        <p:strVal val="visible"/>
                                      </p:to>
                                    </p:set>
                                    <p:animEffect transition="in" filter="wipe(up)">
                                      <p:cBhvr>
                                        <p:cTn id="59" dur="500"/>
                                        <p:tgtEl>
                                          <p:spTgt spid="31"/>
                                        </p:tgtEl>
                                      </p:cBhvr>
                                    </p:animEffect>
                                  </p:childTnLst>
                                </p:cTn>
                              </p:par>
                              <p:par>
                                <p:cTn id="60" presetID="22" presetClass="entr" presetSubtype="4" fill="hold" grpId="0" nodeType="withEffect">
                                  <p:stCondLst>
                                    <p:cond delay="500"/>
                                  </p:stCondLst>
                                  <p:childTnLst>
                                    <p:set>
                                      <p:cBhvr>
                                        <p:cTn id="61" dur="1" fill="hold">
                                          <p:stCondLst>
                                            <p:cond delay="0"/>
                                          </p:stCondLst>
                                        </p:cTn>
                                        <p:tgtEl>
                                          <p:spTgt spid="37"/>
                                        </p:tgtEl>
                                        <p:attrNameLst>
                                          <p:attrName>style.visibility</p:attrName>
                                        </p:attrNameLst>
                                      </p:cBhvr>
                                      <p:to>
                                        <p:strVal val="visible"/>
                                      </p:to>
                                    </p:set>
                                    <p:animEffect transition="in" filter="wipe(down)">
                                      <p:cBhvr>
                                        <p:cTn id="62" dur="500"/>
                                        <p:tgtEl>
                                          <p:spTgt spid="37"/>
                                        </p:tgtEl>
                                      </p:cBhvr>
                                    </p:animEffect>
                                  </p:childTnLst>
                                </p:cTn>
                              </p:par>
                              <p:par>
                                <p:cTn id="63" presetID="22" presetClass="entr" presetSubtype="8" fill="hold" grpId="0" nodeType="withEffect">
                                  <p:stCondLst>
                                    <p:cond delay="500"/>
                                  </p:stCondLst>
                                  <p:childTnLst>
                                    <p:set>
                                      <p:cBhvr>
                                        <p:cTn id="64" dur="1" fill="hold">
                                          <p:stCondLst>
                                            <p:cond delay="0"/>
                                          </p:stCondLst>
                                        </p:cTn>
                                        <p:tgtEl>
                                          <p:spTgt spid="46"/>
                                        </p:tgtEl>
                                        <p:attrNameLst>
                                          <p:attrName>style.visibility</p:attrName>
                                        </p:attrNameLst>
                                      </p:cBhvr>
                                      <p:to>
                                        <p:strVal val="visible"/>
                                      </p:to>
                                    </p:set>
                                    <p:animEffect transition="in" filter="wipe(left)">
                                      <p:cBhvr>
                                        <p:cTn id="65" dur="500"/>
                                        <p:tgtEl>
                                          <p:spTgt spid="46"/>
                                        </p:tgtEl>
                                      </p:cBhvr>
                                    </p:animEffect>
                                  </p:childTnLst>
                                </p:cTn>
                              </p:par>
                              <p:par>
                                <p:cTn id="66" presetID="22" presetClass="entr" presetSubtype="8" fill="hold" grpId="0" nodeType="withEffect">
                                  <p:stCondLst>
                                    <p:cond delay="500"/>
                                  </p:stCondLst>
                                  <p:childTnLst>
                                    <p:set>
                                      <p:cBhvr>
                                        <p:cTn id="67" dur="1" fill="hold">
                                          <p:stCondLst>
                                            <p:cond delay="0"/>
                                          </p:stCondLst>
                                        </p:cTn>
                                        <p:tgtEl>
                                          <p:spTgt spid="47"/>
                                        </p:tgtEl>
                                        <p:attrNameLst>
                                          <p:attrName>style.visibility</p:attrName>
                                        </p:attrNameLst>
                                      </p:cBhvr>
                                      <p:to>
                                        <p:strVal val="visible"/>
                                      </p:to>
                                    </p:set>
                                    <p:animEffect transition="in" filter="wipe(left)">
                                      <p:cBhvr>
                                        <p:cTn id="68" dur="500"/>
                                        <p:tgtEl>
                                          <p:spTgt spid="47"/>
                                        </p:tgtEl>
                                      </p:cBhvr>
                                    </p:animEffect>
                                  </p:childTnLst>
                                </p:cTn>
                              </p:par>
                              <p:par>
                                <p:cTn id="69" presetID="22" presetClass="entr" presetSubtype="2" fill="hold" grpId="0" nodeType="withEffect">
                                  <p:stCondLst>
                                    <p:cond delay="500"/>
                                  </p:stCondLst>
                                  <p:childTnLst>
                                    <p:set>
                                      <p:cBhvr>
                                        <p:cTn id="70" dur="1" fill="hold">
                                          <p:stCondLst>
                                            <p:cond delay="0"/>
                                          </p:stCondLst>
                                        </p:cTn>
                                        <p:tgtEl>
                                          <p:spTgt spid="48"/>
                                        </p:tgtEl>
                                        <p:attrNameLst>
                                          <p:attrName>style.visibility</p:attrName>
                                        </p:attrNameLst>
                                      </p:cBhvr>
                                      <p:to>
                                        <p:strVal val="visible"/>
                                      </p:to>
                                    </p:set>
                                    <p:animEffect transition="in" filter="wipe(right)">
                                      <p:cBhvr>
                                        <p:cTn id="71" dur="500"/>
                                        <p:tgtEl>
                                          <p:spTgt spid="48"/>
                                        </p:tgtEl>
                                      </p:cBhvr>
                                    </p:animEffect>
                                  </p:childTnLst>
                                </p:cTn>
                              </p:par>
                              <p:par>
                                <p:cTn id="72" presetID="22" presetClass="entr" presetSubtype="1" fill="hold" grpId="0" nodeType="withEffect">
                                  <p:stCondLst>
                                    <p:cond delay="500"/>
                                  </p:stCondLst>
                                  <p:childTnLst>
                                    <p:set>
                                      <p:cBhvr>
                                        <p:cTn id="73" dur="1" fill="hold">
                                          <p:stCondLst>
                                            <p:cond delay="0"/>
                                          </p:stCondLst>
                                        </p:cTn>
                                        <p:tgtEl>
                                          <p:spTgt spid="49"/>
                                        </p:tgtEl>
                                        <p:attrNameLst>
                                          <p:attrName>style.visibility</p:attrName>
                                        </p:attrNameLst>
                                      </p:cBhvr>
                                      <p:to>
                                        <p:strVal val="visible"/>
                                      </p:to>
                                    </p:set>
                                    <p:animEffect transition="in" filter="wipe(up)">
                                      <p:cBhvr>
                                        <p:cTn id="74" dur="500"/>
                                        <p:tgtEl>
                                          <p:spTgt spid="49"/>
                                        </p:tgtEl>
                                      </p:cBhvr>
                                    </p:animEffect>
                                  </p:childTnLst>
                                </p:cTn>
                              </p:par>
                              <p:par>
                                <p:cTn id="75" presetID="22" presetClass="entr" presetSubtype="8" fill="hold" grpId="0" nodeType="withEffect">
                                  <p:stCondLst>
                                    <p:cond delay="500"/>
                                  </p:stCondLst>
                                  <p:childTnLst>
                                    <p:set>
                                      <p:cBhvr>
                                        <p:cTn id="76" dur="1" fill="hold">
                                          <p:stCondLst>
                                            <p:cond delay="0"/>
                                          </p:stCondLst>
                                        </p:cTn>
                                        <p:tgtEl>
                                          <p:spTgt spid="69"/>
                                        </p:tgtEl>
                                        <p:attrNameLst>
                                          <p:attrName>style.visibility</p:attrName>
                                        </p:attrNameLst>
                                      </p:cBhvr>
                                      <p:to>
                                        <p:strVal val="visible"/>
                                      </p:to>
                                    </p:set>
                                    <p:animEffect transition="in" filter="wipe(left)">
                                      <p:cBhvr>
                                        <p:cTn id="77" dur="500"/>
                                        <p:tgtEl>
                                          <p:spTgt spid="69"/>
                                        </p:tgtEl>
                                      </p:cBhvr>
                                    </p:animEffect>
                                  </p:childTnLst>
                                </p:cTn>
                              </p:par>
                            </p:childTnLst>
                          </p:cTn>
                        </p:par>
                        <p:par>
                          <p:cTn id="78" fill="hold" nodeType="afterGroup">
                            <p:stCondLst>
                              <p:cond delay="2000"/>
                            </p:stCondLst>
                            <p:childTnLst>
                              <p:par>
                                <p:cTn id="79" presetID="22" presetClass="entr" presetSubtype="8" fill="hold" grpId="0" nodeType="afterEffect">
                                  <p:stCondLst>
                                    <p:cond delay="500"/>
                                  </p:stCondLst>
                                  <p:childTnLst>
                                    <p:set>
                                      <p:cBhvr>
                                        <p:cTn id="80" dur="1" fill="hold">
                                          <p:stCondLst>
                                            <p:cond delay="0"/>
                                          </p:stCondLst>
                                        </p:cTn>
                                        <p:tgtEl>
                                          <p:spTgt spid="57"/>
                                        </p:tgtEl>
                                        <p:attrNameLst>
                                          <p:attrName>style.visibility</p:attrName>
                                        </p:attrNameLst>
                                      </p:cBhvr>
                                      <p:to>
                                        <p:strVal val="visible"/>
                                      </p:to>
                                    </p:set>
                                    <p:animEffect transition="in" filter="wipe(left)">
                                      <p:cBhvr>
                                        <p:cTn id="81"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4" grpId="0" animBg="1"/>
      <p:bldP spid="25" grpId="0" animBg="1"/>
      <p:bldP spid="30" grpId="0" animBg="1"/>
      <p:bldP spid="31" grpId="0" animBg="1"/>
      <p:bldP spid="37" grpId="0" animBg="1"/>
      <p:bldP spid="46" grpId="0" animBg="1"/>
      <p:bldP spid="47" grpId="0" animBg="1"/>
      <p:bldP spid="48" grpId="0" animBg="1"/>
      <p:bldP spid="49" grpId="0" animBg="1"/>
      <p:bldP spid="69" grpId="0" animBg="1"/>
      <p:bldP spid="5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113" y="295275"/>
            <a:ext cx="7770812" cy="419100"/>
          </a:xfrm>
        </p:spPr>
        <p:txBody>
          <a:bodyPr/>
          <a:lstStyle/>
          <a:p>
            <a:pPr eaLnBrk="1" fontAlgn="auto" hangingPunct="1">
              <a:spcAft>
                <a:spcPts val="0"/>
              </a:spcAft>
              <a:defRPr/>
            </a:pPr>
            <a:r>
              <a:rPr lang="en-GB" dirty="0" smtClean="0">
                <a:sym typeface="Arial"/>
              </a:rPr>
              <a:t>THE LIFE-SAVING RULES</a:t>
            </a:r>
            <a:endParaRPr lang="en-GB" dirty="0"/>
          </a:p>
        </p:txBody>
      </p:sp>
      <p:pic>
        <p:nvPicPr>
          <p:cNvPr id="35" name="Picture 34" descr="lsr_icon_0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4250" y="2633663"/>
            <a:ext cx="1119188"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descr="lsr_icon_03.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8225" y="2633663"/>
            <a:ext cx="1119188"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descr="lsr_icon_04.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02200" y="2633663"/>
            <a:ext cx="1120775"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lsr_icon_05.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27763" y="2633663"/>
            <a:ext cx="1119187"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descr="lsr_icon_06.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551738" y="2633663"/>
            <a:ext cx="1119187"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descr="lsr_icon_07.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30275" y="3948113"/>
            <a:ext cx="1119188"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descr="lsr_icon_08.gi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254250" y="3971925"/>
            <a:ext cx="1119188"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descr="lsr_icon_09.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578225" y="3971925"/>
            <a:ext cx="1119188"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descr="lsr_icon_10.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02200" y="3948113"/>
            <a:ext cx="1120775"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descr="lsr_icon_11.gif"/>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227763" y="3948113"/>
            <a:ext cx="1119187"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descr="lsr_icon_12.gi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551738" y="3948113"/>
            <a:ext cx="1119187"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lsr_icon_01.gif"/>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30275" y="2633663"/>
            <a:ext cx="1119188"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86"/>
          <p:cNvGrpSpPr/>
          <p:nvPr/>
        </p:nvGrpSpPr>
        <p:grpSpPr>
          <a:xfrm>
            <a:off x="929640" y="1319213"/>
            <a:ext cx="7741920" cy="1278482"/>
            <a:chOff x="929640" y="1319213"/>
            <a:chExt cx="7741920" cy="1278482"/>
          </a:xfrm>
          <a:solidFill>
            <a:schemeClr val="bg2"/>
          </a:solidFill>
        </p:grpSpPr>
        <p:grpSp>
          <p:nvGrpSpPr>
            <p:cNvPr id="4" name="Group 73"/>
            <p:cNvGrpSpPr/>
            <p:nvPr/>
          </p:nvGrpSpPr>
          <p:grpSpPr>
            <a:xfrm>
              <a:off x="929640" y="1319213"/>
              <a:ext cx="1120140" cy="1278482"/>
              <a:chOff x="929640" y="1319213"/>
              <a:chExt cx="1120140" cy="1278482"/>
            </a:xfrm>
            <a:grpFill/>
          </p:grpSpPr>
          <p:sp>
            <p:nvSpPr>
              <p:cNvPr id="27" name="Rectangle 26"/>
              <p:cNvSpPr/>
              <p:nvPr/>
            </p:nvSpPr>
            <p:spPr>
              <a:xfrm>
                <a:off x="929640" y="1319213"/>
                <a:ext cx="1120140" cy="1120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anchor="ctr"/>
              <a:lstStyle/>
              <a:p>
                <a:pPr algn="ctr" eaLnBrk="1" fontAlgn="auto" hangingPunct="1">
                  <a:spcBef>
                    <a:spcPts val="0"/>
                  </a:spcBef>
                  <a:spcAft>
                    <a:spcPts val="0"/>
                  </a:spcAft>
                  <a:defRPr/>
                </a:pPr>
                <a:r>
                  <a:rPr lang="en-GB" sz="1100" dirty="0">
                    <a:solidFill>
                      <a:schemeClr val="tx1"/>
                    </a:solidFill>
                  </a:rPr>
                  <a:t>Work with a valid work permit when required</a:t>
                </a:r>
              </a:p>
            </p:txBody>
          </p:sp>
          <p:sp>
            <p:nvSpPr>
              <p:cNvPr id="52" name="Isosceles Triangle 51"/>
              <p:cNvSpPr/>
              <p:nvPr/>
            </p:nvSpPr>
            <p:spPr>
              <a:xfrm rot="10800000">
                <a:off x="1284923" y="2415270"/>
                <a:ext cx="409575" cy="18242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grpSp>
        <p:grpSp>
          <p:nvGrpSpPr>
            <p:cNvPr id="5" name="Group 74"/>
            <p:cNvGrpSpPr/>
            <p:nvPr/>
          </p:nvGrpSpPr>
          <p:grpSpPr>
            <a:xfrm>
              <a:off x="2253995" y="1319213"/>
              <a:ext cx="1120140" cy="1278482"/>
              <a:chOff x="2253995" y="1319213"/>
              <a:chExt cx="1120140" cy="1278482"/>
            </a:xfrm>
            <a:grpFill/>
          </p:grpSpPr>
          <p:sp>
            <p:nvSpPr>
              <p:cNvPr id="19" name="Rectangle 18"/>
              <p:cNvSpPr/>
              <p:nvPr/>
            </p:nvSpPr>
            <p:spPr>
              <a:xfrm>
                <a:off x="2253995" y="1319213"/>
                <a:ext cx="1120140" cy="1120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anchor="ctr"/>
              <a:lstStyle/>
              <a:p>
                <a:pPr algn="ctr" eaLnBrk="1" fontAlgn="auto" hangingPunct="1">
                  <a:spcBef>
                    <a:spcPct val="50000"/>
                  </a:spcBef>
                  <a:spcAft>
                    <a:spcPts val="0"/>
                  </a:spcAft>
                  <a:defRPr/>
                </a:pPr>
                <a:r>
                  <a:rPr lang="en-GB" sz="1100" dirty="0">
                    <a:solidFill>
                      <a:schemeClr val="tx1"/>
                    </a:solidFill>
                    <a:sym typeface="Arial"/>
                  </a:rPr>
                  <a:t>Conduct gas tests when required</a:t>
                </a:r>
              </a:p>
            </p:txBody>
          </p:sp>
          <p:sp>
            <p:nvSpPr>
              <p:cNvPr id="53" name="Isosceles Triangle 52"/>
              <p:cNvSpPr/>
              <p:nvPr/>
            </p:nvSpPr>
            <p:spPr>
              <a:xfrm rot="10800000">
                <a:off x="2609278" y="2415270"/>
                <a:ext cx="409575" cy="18242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grpSp>
        <p:grpSp>
          <p:nvGrpSpPr>
            <p:cNvPr id="6" name="Group 75"/>
            <p:cNvGrpSpPr/>
            <p:nvPr/>
          </p:nvGrpSpPr>
          <p:grpSpPr>
            <a:xfrm>
              <a:off x="3578352" y="1319213"/>
              <a:ext cx="1120140" cy="1278482"/>
              <a:chOff x="3578352" y="1319213"/>
              <a:chExt cx="1120140" cy="1278482"/>
            </a:xfrm>
            <a:grpFill/>
          </p:grpSpPr>
          <p:sp>
            <p:nvSpPr>
              <p:cNvPr id="26" name="Rectangle 25"/>
              <p:cNvSpPr/>
              <p:nvPr/>
            </p:nvSpPr>
            <p:spPr>
              <a:xfrm>
                <a:off x="3578352" y="1319213"/>
                <a:ext cx="1120140" cy="1120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anchor="ctr"/>
              <a:lstStyle/>
              <a:p>
                <a:pPr algn="ctr" eaLnBrk="1" fontAlgn="auto" hangingPunct="1">
                  <a:spcBef>
                    <a:spcPct val="50000"/>
                  </a:spcBef>
                  <a:spcAft>
                    <a:spcPts val="0"/>
                  </a:spcAft>
                  <a:defRPr/>
                </a:pPr>
                <a:r>
                  <a:rPr lang="en-GB" sz="1100" dirty="0">
                    <a:solidFill>
                      <a:schemeClr val="tx1"/>
                    </a:solidFill>
                    <a:sym typeface="Arial"/>
                  </a:rPr>
                  <a:t>Verify isolation before work begins and use the specified life protecting equipment</a:t>
                </a:r>
              </a:p>
            </p:txBody>
          </p:sp>
          <p:sp>
            <p:nvSpPr>
              <p:cNvPr id="54" name="Isosceles Triangle 53"/>
              <p:cNvSpPr/>
              <p:nvPr/>
            </p:nvSpPr>
            <p:spPr>
              <a:xfrm rot="10800000">
                <a:off x="3933635" y="2415270"/>
                <a:ext cx="409575" cy="18242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grpSp>
        <p:grpSp>
          <p:nvGrpSpPr>
            <p:cNvPr id="7" name="Group 76"/>
            <p:cNvGrpSpPr/>
            <p:nvPr/>
          </p:nvGrpSpPr>
          <p:grpSpPr>
            <a:xfrm>
              <a:off x="4902708" y="1319213"/>
              <a:ext cx="1120140" cy="1278482"/>
              <a:chOff x="4902708" y="1319213"/>
              <a:chExt cx="1120140" cy="1278482"/>
            </a:xfrm>
            <a:grpFill/>
          </p:grpSpPr>
          <p:sp>
            <p:nvSpPr>
              <p:cNvPr id="69" name="Rectangle 68"/>
              <p:cNvSpPr/>
              <p:nvPr/>
            </p:nvSpPr>
            <p:spPr>
              <a:xfrm>
                <a:off x="4902708" y="1319213"/>
                <a:ext cx="1120140" cy="1120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anchor="ctr"/>
              <a:lstStyle/>
              <a:p>
                <a:pPr algn="ctr" eaLnBrk="1" fontAlgn="auto" hangingPunct="1">
                  <a:spcBef>
                    <a:spcPct val="50000"/>
                  </a:spcBef>
                  <a:spcAft>
                    <a:spcPts val="0"/>
                  </a:spcAft>
                  <a:defRPr/>
                </a:pPr>
                <a:r>
                  <a:rPr lang="en-GB" sz="1100" dirty="0">
                    <a:solidFill>
                      <a:schemeClr val="tx1"/>
                    </a:solidFill>
                    <a:sym typeface="Arial"/>
                  </a:rPr>
                  <a:t>Obtain authorisation before entering a confined space</a:t>
                </a:r>
              </a:p>
            </p:txBody>
          </p:sp>
          <p:sp>
            <p:nvSpPr>
              <p:cNvPr id="55" name="Isosceles Triangle 54"/>
              <p:cNvSpPr/>
              <p:nvPr/>
            </p:nvSpPr>
            <p:spPr>
              <a:xfrm rot="10800000">
                <a:off x="5257991" y="2415270"/>
                <a:ext cx="409575" cy="18242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grpSp>
        <p:grpSp>
          <p:nvGrpSpPr>
            <p:cNvPr id="8" name="Group 77"/>
            <p:cNvGrpSpPr/>
            <p:nvPr/>
          </p:nvGrpSpPr>
          <p:grpSpPr>
            <a:xfrm>
              <a:off x="6227064" y="1319213"/>
              <a:ext cx="1120140" cy="1278482"/>
              <a:chOff x="6227064" y="1319213"/>
              <a:chExt cx="1120140" cy="1278482"/>
            </a:xfrm>
            <a:grpFill/>
          </p:grpSpPr>
          <p:sp>
            <p:nvSpPr>
              <p:cNvPr id="25" name="Rectangle 24"/>
              <p:cNvSpPr/>
              <p:nvPr/>
            </p:nvSpPr>
            <p:spPr>
              <a:xfrm>
                <a:off x="6227064" y="1319213"/>
                <a:ext cx="1120140" cy="1120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anchor="ctr"/>
              <a:lstStyle/>
              <a:p>
                <a:pPr algn="ctr" eaLnBrk="1" fontAlgn="auto" hangingPunct="1">
                  <a:spcBef>
                    <a:spcPct val="50000"/>
                  </a:spcBef>
                  <a:spcAft>
                    <a:spcPts val="0"/>
                  </a:spcAft>
                  <a:defRPr/>
                </a:pPr>
                <a:r>
                  <a:rPr lang="en-GB" sz="1100" dirty="0">
                    <a:solidFill>
                      <a:schemeClr val="tx1"/>
                    </a:solidFill>
                    <a:sym typeface="Arial"/>
                  </a:rPr>
                  <a:t>Obtain authorisation before overriding or disabling safety critical equipment </a:t>
                </a:r>
              </a:p>
            </p:txBody>
          </p:sp>
          <p:sp>
            <p:nvSpPr>
              <p:cNvPr id="56" name="Isosceles Triangle 55"/>
              <p:cNvSpPr/>
              <p:nvPr/>
            </p:nvSpPr>
            <p:spPr>
              <a:xfrm rot="10800000">
                <a:off x="6582347" y="2415270"/>
                <a:ext cx="409575" cy="18242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grpSp>
        <p:grpSp>
          <p:nvGrpSpPr>
            <p:cNvPr id="9" name="Group 78"/>
            <p:cNvGrpSpPr/>
            <p:nvPr/>
          </p:nvGrpSpPr>
          <p:grpSpPr>
            <a:xfrm>
              <a:off x="7551420" y="1319213"/>
              <a:ext cx="1120140" cy="1278482"/>
              <a:chOff x="7551420" y="1319213"/>
              <a:chExt cx="1120140" cy="1278482"/>
            </a:xfrm>
            <a:grpFill/>
          </p:grpSpPr>
          <p:sp>
            <p:nvSpPr>
              <p:cNvPr id="20" name="Rectangle 19"/>
              <p:cNvSpPr/>
              <p:nvPr/>
            </p:nvSpPr>
            <p:spPr>
              <a:xfrm>
                <a:off x="7551420" y="1319213"/>
                <a:ext cx="1120140" cy="1120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anchor="ctr"/>
              <a:lstStyle/>
              <a:p>
                <a:pPr algn="ctr" eaLnBrk="1" fontAlgn="auto" hangingPunct="1">
                  <a:spcBef>
                    <a:spcPct val="50000"/>
                  </a:spcBef>
                  <a:spcAft>
                    <a:spcPts val="0"/>
                  </a:spcAft>
                  <a:defRPr/>
                </a:pPr>
                <a:r>
                  <a:rPr lang="en-GB" sz="1100" dirty="0">
                    <a:solidFill>
                      <a:schemeClr val="tx1"/>
                    </a:solidFill>
                    <a:sym typeface="Arial"/>
                  </a:rPr>
                  <a:t>Protect yourself against a fall when working at height</a:t>
                </a:r>
              </a:p>
            </p:txBody>
          </p:sp>
          <p:sp>
            <p:nvSpPr>
              <p:cNvPr id="57" name="Isosceles Triangle 56"/>
              <p:cNvSpPr/>
              <p:nvPr/>
            </p:nvSpPr>
            <p:spPr>
              <a:xfrm rot="10800000">
                <a:off x="7906703" y="2415270"/>
                <a:ext cx="409575" cy="18242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grpSp>
      </p:grpSp>
      <p:grpSp>
        <p:nvGrpSpPr>
          <p:cNvPr id="10" name="Group 87"/>
          <p:cNvGrpSpPr/>
          <p:nvPr/>
        </p:nvGrpSpPr>
        <p:grpSpPr>
          <a:xfrm>
            <a:off x="929640" y="5112750"/>
            <a:ext cx="7741920" cy="1270588"/>
            <a:chOff x="929640" y="5112750"/>
            <a:chExt cx="7741920" cy="1270588"/>
          </a:xfrm>
          <a:solidFill>
            <a:schemeClr val="bg2"/>
          </a:solidFill>
        </p:grpSpPr>
        <p:grpSp>
          <p:nvGrpSpPr>
            <p:cNvPr id="11" name="Group 84"/>
            <p:cNvGrpSpPr/>
            <p:nvPr/>
          </p:nvGrpSpPr>
          <p:grpSpPr>
            <a:xfrm>
              <a:off x="929640" y="5112750"/>
              <a:ext cx="1120140" cy="1270588"/>
              <a:chOff x="929640" y="5112750"/>
              <a:chExt cx="1120140" cy="1270588"/>
            </a:xfrm>
            <a:grpFill/>
          </p:grpSpPr>
          <p:sp>
            <p:nvSpPr>
              <p:cNvPr id="71" name="Rectangle 70"/>
              <p:cNvSpPr/>
              <p:nvPr/>
            </p:nvSpPr>
            <p:spPr>
              <a:xfrm>
                <a:off x="929640" y="5263198"/>
                <a:ext cx="1120140" cy="1120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anchor="ctr"/>
              <a:lstStyle/>
              <a:p>
                <a:pPr algn="ctr" fontAlgn="auto">
                  <a:spcBef>
                    <a:spcPts val="0"/>
                  </a:spcBef>
                  <a:spcAft>
                    <a:spcPts val="0"/>
                  </a:spcAft>
                  <a:defRPr/>
                </a:pPr>
                <a:r>
                  <a:rPr lang="en-GB" sz="1100" dirty="0">
                    <a:solidFill>
                      <a:schemeClr val="tx1"/>
                    </a:solidFill>
                    <a:sym typeface="Arial"/>
                  </a:rPr>
                  <a:t>Do not walk under a suspended load</a:t>
                </a:r>
              </a:p>
            </p:txBody>
          </p:sp>
          <p:sp>
            <p:nvSpPr>
              <p:cNvPr id="58" name="Isosceles Triangle 57"/>
              <p:cNvSpPr/>
              <p:nvPr/>
            </p:nvSpPr>
            <p:spPr>
              <a:xfrm>
                <a:off x="1284923" y="5112750"/>
                <a:ext cx="409575" cy="18242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grpSp>
        <p:grpSp>
          <p:nvGrpSpPr>
            <p:cNvPr id="12" name="Group 83"/>
            <p:cNvGrpSpPr/>
            <p:nvPr/>
          </p:nvGrpSpPr>
          <p:grpSpPr>
            <a:xfrm>
              <a:off x="2253996" y="5112750"/>
              <a:ext cx="1120140" cy="1270588"/>
              <a:chOff x="2253996" y="5112750"/>
              <a:chExt cx="1120140" cy="1270588"/>
            </a:xfrm>
            <a:grpFill/>
          </p:grpSpPr>
          <p:sp>
            <p:nvSpPr>
              <p:cNvPr id="32" name="Rectangle 31"/>
              <p:cNvSpPr/>
              <p:nvPr/>
            </p:nvSpPr>
            <p:spPr>
              <a:xfrm>
                <a:off x="2253996" y="5263198"/>
                <a:ext cx="1120140" cy="1120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anchor="ctr"/>
              <a:lstStyle/>
              <a:p>
                <a:pPr algn="ctr" eaLnBrk="1" fontAlgn="auto" hangingPunct="1">
                  <a:spcBef>
                    <a:spcPct val="50000"/>
                  </a:spcBef>
                  <a:spcAft>
                    <a:spcPts val="0"/>
                  </a:spcAft>
                  <a:defRPr/>
                </a:pPr>
                <a:r>
                  <a:rPr lang="en-GB" sz="1100" dirty="0">
                    <a:solidFill>
                      <a:schemeClr val="tx1"/>
                    </a:solidFill>
                    <a:sym typeface="Arial"/>
                  </a:rPr>
                  <a:t>Do not smoke outside designated smoking areas</a:t>
                </a:r>
              </a:p>
            </p:txBody>
          </p:sp>
          <p:sp>
            <p:nvSpPr>
              <p:cNvPr id="59" name="Isosceles Triangle 58"/>
              <p:cNvSpPr/>
              <p:nvPr/>
            </p:nvSpPr>
            <p:spPr>
              <a:xfrm>
                <a:off x="2609278" y="5112750"/>
                <a:ext cx="409575" cy="18242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grpSp>
        <p:grpSp>
          <p:nvGrpSpPr>
            <p:cNvPr id="13" name="Group 82"/>
            <p:cNvGrpSpPr/>
            <p:nvPr/>
          </p:nvGrpSpPr>
          <p:grpSpPr>
            <a:xfrm>
              <a:off x="3578352" y="5112750"/>
              <a:ext cx="1120140" cy="1270588"/>
              <a:chOff x="3578352" y="5112750"/>
              <a:chExt cx="1120140" cy="1270588"/>
            </a:xfrm>
            <a:grpFill/>
          </p:grpSpPr>
          <p:sp>
            <p:nvSpPr>
              <p:cNvPr id="36" name="Rectangle 35"/>
              <p:cNvSpPr/>
              <p:nvPr/>
            </p:nvSpPr>
            <p:spPr>
              <a:xfrm>
                <a:off x="3578352" y="5263198"/>
                <a:ext cx="1120140" cy="1120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anchor="ctr"/>
              <a:lstStyle/>
              <a:p>
                <a:pPr algn="ctr" eaLnBrk="1" fontAlgn="auto" hangingPunct="1">
                  <a:spcBef>
                    <a:spcPct val="50000"/>
                  </a:spcBef>
                  <a:spcAft>
                    <a:spcPts val="0"/>
                  </a:spcAft>
                  <a:defRPr/>
                </a:pPr>
                <a:r>
                  <a:rPr lang="en-GB" sz="1100" dirty="0">
                    <a:solidFill>
                      <a:schemeClr val="tx1"/>
                    </a:solidFill>
                    <a:sym typeface="Arial"/>
                  </a:rPr>
                  <a:t>No alcohol or drugs while working or driving</a:t>
                </a:r>
              </a:p>
            </p:txBody>
          </p:sp>
          <p:sp>
            <p:nvSpPr>
              <p:cNvPr id="60" name="Isosceles Triangle 59"/>
              <p:cNvSpPr/>
              <p:nvPr/>
            </p:nvSpPr>
            <p:spPr>
              <a:xfrm>
                <a:off x="3933635" y="5112750"/>
                <a:ext cx="409575" cy="18242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grpSp>
        <p:grpSp>
          <p:nvGrpSpPr>
            <p:cNvPr id="14" name="Group 81"/>
            <p:cNvGrpSpPr/>
            <p:nvPr/>
          </p:nvGrpSpPr>
          <p:grpSpPr>
            <a:xfrm>
              <a:off x="4902708" y="5112750"/>
              <a:ext cx="1120140" cy="1270588"/>
              <a:chOff x="4902708" y="5112750"/>
              <a:chExt cx="1120140" cy="1270588"/>
            </a:xfrm>
            <a:grpFill/>
          </p:grpSpPr>
          <p:sp>
            <p:nvSpPr>
              <p:cNvPr id="37" name="Rectangle 36"/>
              <p:cNvSpPr/>
              <p:nvPr/>
            </p:nvSpPr>
            <p:spPr>
              <a:xfrm>
                <a:off x="4902708" y="5263198"/>
                <a:ext cx="1120140" cy="1120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anchor="ctr"/>
              <a:lstStyle/>
              <a:p>
                <a:pPr algn="ctr" eaLnBrk="1" fontAlgn="auto" hangingPunct="1">
                  <a:spcBef>
                    <a:spcPct val="50000"/>
                  </a:spcBef>
                  <a:spcAft>
                    <a:spcPts val="0"/>
                  </a:spcAft>
                  <a:defRPr/>
                </a:pPr>
                <a:r>
                  <a:rPr lang="en-GB" sz="1100" dirty="0">
                    <a:solidFill>
                      <a:schemeClr val="tx1"/>
                    </a:solidFill>
                    <a:sym typeface="Arial"/>
                  </a:rPr>
                  <a:t>While driving, do not use your phone and do not exceed speed limits</a:t>
                </a:r>
              </a:p>
            </p:txBody>
          </p:sp>
          <p:sp>
            <p:nvSpPr>
              <p:cNvPr id="61" name="Isosceles Triangle 60"/>
              <p:cNvSpPr/>
              <p:nvPr/>
            </p:nvSpPr>
            <p:spPr>
              <a:xfrm>
                <a:off x="5257991" y="5112750"/>
                <a:ext cx="409575" cy="18242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grpSp>
        <p:grpSp>
          <p:nvGrpSpPr>
            <p:cNvPr id="15" name="Group 80"/>
            <p:cNvGrpSpPr/>
            <p:nvPr/>
          </p:nvGrpSpPr>
          <p:grpSpPr>
            <a:xfrm>
              <a:off x="6227064" y="5112750"/>
              <a:ext cx="1120140" cy="1270588"/>
              <a:chOff x="6227064" y="5112750"/>
              <a:chExt cx="1120140" cy="1270588"/>
            </a:xfrm>
            <a:grpFill/>
          </p:grpSpPr>
          <p:sp>
            <p:nvSpPr>
              <p:cNvPr id="46" name="Rectangle 45"/>
              <p:cNvSpPr/>
              <p:nvPr/>
            </p:nvSpPr>
            <p:spPr>
              <a:xfrm>
                <a:off x="6227064" y="5263198"/>
                <a:ext cx="1120140" cy="1120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anchor="ctr"/>
              <a:lstStyle/>
              <a:p>
                <a:pPr algn="ctr" eaLnBrk="1" fontAlgn="auto" hangingPunct="1">
                  <a:spcBef>
                    <a:spcPct val="50000"/>
                  </a:spcBef>
                  <a:spcAft>
                    <a:spcPts val="0"/>
                  </a:spcAft>
                  <a:defRPr/>
                </a:pPr>
                <a:r>
                  <a:rPr lang="en-GB" sz="1100" dirty="0">
                    <a:solidFill>
                      <a:schemeClr val="tx1"/>
                    </a:solidFill>
                    <a:sym typeface="Arial"/>
                  </a:rPr>
                  <a:t>Wear your</a:t>
                </a:r>
                <a:br>
                  <a:rPr lang="en-GB" sz="1100" dirty="0">
                    <a:solidFill>
                      <a:schemeClr val="tx1"/>
                    </a:solidFill>
                    <a:sym typeface="Arial"/>
                  </a:rPr>
                </a:br>
                <a:r>
                  <a:rPr lang="en-GB" sz="1100" dirty="0">
                    <a:solidFill>
                      <a:schemeClr val="tx1"/>
                    </a:solidFill>
                    <a:sym typeface="Arial"/>
                  </a:rPr>
                  <a:t>seat belt</a:t>
                </a:r>
              </a:p>
            </p:txBody>
          </p:sp>
          <p:sp>
            <p:nvSpPr>
              <p:cNvPr id="72" name="Isosceles Triangle 71"/>
              <p:cNvSpPr/>
              <p:nvPr/>
            </p:nvSpPr>
            <p:spPr>
              <a:xfrm>
                <a:off x="6582347" y="5112750"/>
                <a:ext cx="409575" cy="18242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grpSp>
        <p:grpSp>
          <p:nvGrpSpPr>
            <p:cNvPr id="16" name="Group 79"/>
            <p:cNvGrpSpPr/>
            <p:nvPr/>
          </p:nvGrpSpPr>
          <p:grpSpPr>
            <a:xfrm>
              <a:off x="7551420" y="5112750"/>
              <a:ext cx="1120140" cy="1270588"/>
              <a:chOff x="7551420" y="5112750"/>
              <a:chExt cx="1120140" cy="1270588"/>
            </a:xfrm>
            <a:grpFill/>
          </p:grpSpPr>
          <p:sp>
            <p:nvSpPr>
              <p:cNvPr id="49" name="Rectangle 48"/>
              <p:cNvSpPr/>
              <p:nvPr/>
            </p:nvSpPr>
            <p:spPr>
              <a:xfrm>
                <a:off x="7551420" y="5263198"/>
                <a:ext cx="1120140" cy="1120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anchor="ctr"/>
              <a:lstStyle/>
              <a:p>
                <a:pPr algn="ctr" eaLnBrk="1" fontAlgn="auto" hangingPunct="1">
                  <a:spcBef>
                    <a:spcPts val="0"/>
                  </a:spcBef>
                  <a:spcAft>
                    <a:spcPts val="0"/>
                  </a:spcAft>
                  <a:defRPr/>
                </a:pPr>
                <a:r>
                  <a:rPr lang="en-GB" sz="1100" dirty="0">
                    <a:solidFill>
                      <a:schemeClr val="tx1"/>
                    </a:solidFill>
                    <a:sym typeface="Arial"/>
                  </a:rPr>
                  <a:t>Follow prescribed Journey Management Plan</a:t>
                </a:r>
                <a:endParaRPr lang="en-GB" sz="1100" dirty="0">
                  <a:solidFill>
                    <a:schemeClr val="tx1"/>
                  </a:solidFill>
                </a:endParaRPr>
              </a:p>
            </p:txBody>
          </p:sp>
          <p:sp>
            <p:nvSpPr>
              <p:cNvPr id="73" name="Isosceles Triangle 72"/>
              <p:cNvSpPr/>
              <p:nvPr/>
            </p:nvSpPr>
            <p:spPr>
              <a:xfrm>
                <a:off x="7906703" y="5112750"/>
                <a:ext cx="409575" cy="18242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30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30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30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nodeType="withEffect">
                                  <p:stCondLst>
                                    <p:cond delay="30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par>
                                <p:cTn id="17" presetID="10" presetClass="entr" presetSubtype="0" fill="hold" nodeType="withEffect">
                                  <p:stCondLst>
                                    <p:cond delay="30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par>
                                <p:cTn id="20" presetID="10" presetClass="entr" presetSubtype="0" fill="hold" nodeType="withEffect">
                                  <p:stCondLst>
                                    <p:cond delay="30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par>
                                <p:cTn id="23" presetID="10" presetClass="entr" presetSubtype="0" fill="hold" nodeType="withEffect">
                                  <p:stCondLst>
                                    <p:cond delay="30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childTnLst>
                                </p:cTn>
                              </p:par>
                              <p:par>
                                <p:cTn id="26" presetID="10" presetClass="entr" presetSubtype="0" fill="hold" nodeType="withEffect">
                                  <p:stCondLst>
                                    <p:cond delay="30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par>
                                <p:cTn id="29" presetID="10" presetClass="entr" presetSubtype="0" fill="hold" nodeType="withEffect">
                                  <p:stCondLst>
                                    <p:cond delay="30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childTnLst>
                                </p:cTn>
                              </p:par>
                              <p:par>
                                <p:cTn id="32" presetID="10" presetClass="entr" presetSubtype="0" fill="hold" nodeType="withEffect">
                                  <p:stCondLst>
                                    <p:cond delay="30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500"/>
                                        <p:tgtEl>
                                          <p:spTgt spid="45"/>
                                        </p:tgtEl>
                                      </p:cBhvr>
                                    </p:animEffect>
                                  </p:childTnLst>
                                </p:cTn>
                              </p:par>
                              <p:par>
                                <p:cTn id="35" presetID="10" presetClass="entr" presetSubtype="0" fill="hold" nodeType="withEffect">
                                  <p:stCondLst>
                                    <p:cond delay="30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par>
                                <p:cTn id="38" presetID="10" presetClass="entr" presetSubtype="0" fill="hold" nodeType="withEffect">
                                  <p:stCondLst>
                                    <p:cond delay="30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500"/>
                                        <p:tgtEl>
                                          <p:spTgt spid="51"/>
                                        </p:tgtEl>
                                      </p:cBhvr>
                                    </p:animEffect>
                                  </p:childTnLst>
                                </p:cTn>
                              </p:par>
                            </p:childTnLst>
                          </p:cTn>
                        </p:par>
                        <p:par>
                          <p:cTn id="41" fill="hold" nodeType="afterGroup">
                            <p:stCondLst>
                              <p:cond delay="800"/>
                            </p:stCondLst>
                            <p:childTnLst>
                              <p:par>
                                <p:cTn id="42" presetID="22" presetClass="entr" presetSubtype="4" fill="hold" nodeType="afterEffect">
                                  <p:stCondLst>
                                    <p:cond delay="500"/>
                                  </p:stCondLst>
                                  <p:childTnLst>
                                    <p:set>
                                      <p:cBhvr>
                                        <p:cTn id="43" dur="1" fill="hold">
                                          <p:stCondLst>
                                            <p:cond delay="0"/>
                                          </p:stCondLst>
                                        </p:cTn>
                                        <p:tgtEl>
                                          <p:spTgt spid="3"/>
                                        </p:tgtEl>
                                        <p:attrNameLst>
                                          <p:attrName>style.visibility</p:attrName>
                                        </p:attrNameLst>
                                      </p:cBhvr>
                                      <p:to>
                                        <p:strVal val="visible"/>
                                      </p:to>
                                    </p:set>
                                    <p:animEffect transition="in" filter="wipe(down)">
                                      <p:cBhvr>
                                        <p:cTn id="44" dur="500"/>
                                        <p:tgtEl>
                                          <p:spTgt spid="3"/>
                                        </p:tgtEl>
                                      </p:cBhvr>
                                    </p:animEffect>
                                  </p:childTnLst>
                                </p:cTn>
                              </p:par>
                              <p:par>
                                <p:cTn id="45" presetID="22" presetClass="entr" presetSubtype="1" fill="hold" nodeType="withEffect">
                                  <p:stCondLst>
                                    <p:cond delay="500"/>
                                  </p:stCondLst>
                                  <p:childTnLst>
                                    <p:set>
                                      <p:cBhvr>
                                        <p:cTn id="46" dur="1" fill="hold">
                                          <p:stCondLst>
                                            <p:cond delay="0"/>
                                          </p:stCondLst>
                                        </p:cTn>
                                        <p:tgtEl>
                                          <p:spTgt spid="10"/>
                                        </p:tgtEl>
                                        <p:attrNameLst>
                                          <p:attrName>style.visibility</p:attrName>
                                        </p:attrNameLst>
                                      </p:cBhvr>
                                      <p:to>
                                        <p:strVal val="visible"/>
                                      </p:to>
                                    </p:set>
                                    <p:animEffect transition="in" filter="wipe(up)">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0" y="1022350"/>
            <a:ext cx="9144000" cy="583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00113" y="295275"/>
            <a:ext cx="7770812" cy="419100"/>
          </a:xfrm>
        </p:spPr>
        <p:txBody>
          <a:bodyPr/>
          <a:lstStyle/>
          <a:p>
            <a:pPr eaLnBrk="1" fontAlgn="auto" hangingPunct="1">
              <a:spcAft>
                <a:spcPts val="0"/>
              </a:spcAft>
              <a:defRPr/>
            </a:pPr>
            <a:r>
              <a:rPr lang="de-DE" dirty="0" smtClean="0"/>
              <a:t>CONTENTS</a:t>
            </a:r>
            <a:endParaRPr lang="en-GB" dirty="0"/>
          </a:p>
        </p:txBody>
      </p:sp>
      <p:sp>
        <p:nvSpPr>
          <p:cNvPr id="11" name="Footer Placeholder 10"/>
          <p:cNvSpPr>
            <a:spLocks noGrp="1"/>
          </p:cNvSpPr>
          <p:nvPr>
            <p:ph type="ftr" sz="quarter" idx="4294967295"/>
          </p:nvPr>
        </p:nvSpPr>
        <p:spPr>
          <a:xfrm>
            <a:off x="3854450" y="6470650"/>
            <a:ext cx="2160588" cy="307975"/>
          </a:xfrm>
          <a:prstGeom prst="rect">
            <a:avLst/>
          </a:prstGeom>
        </p:spPr>
        <p:txBody>
          <a:bodyPr/>
          <a:lstStyle/>
          <a:p>
            <a:pPr eaLnBrk="1" fontAlgn="auto" hangingPunct="1">
              <a:spcBef>
                <a:spcPts val="0"/>
              </a:spcBef>
              <a:spcAft>
                <a:spcPts val="0"/>
              </a:spcAft>
              <a:defRPr/>
            </a:pPr>
            <a:r>
              <a:rPr lang="en-GB" dirty="0">
                <a:latin typeface="+mj-lt"/>
                <a:cs typeface="+mn-cs"/>
              </a:rPr>
              <a:t> </a:t>
            </a:r>
          </a:p>
        </p:txBody>
      </p:sp>
      <p:sp>
        <p:nvSpPr>
          <p:cNvPr id="67" name="Rectangle 66"/>
          <p:cNvSpPr/>
          <p:nvPr/>
        </p:nvSpPr>
        <p:spPr>
          <a:xfrm>
            <a:off x="4899025" y="1319213"/>
            <a:ext cx="3768725" cy="41576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252000" rIns="252000" bIns="252000"/>
          <a:lstStyle/>
          <a:p>
            <a:pPr eaLnBrk="1" fontAlgn="auto" hangingPunct="1">
              <a:spcBef>
                <a:spcPts val="0"/>
              </a:spcBef>
              <a:spcAft>
                <a:spcPts val="0"/>
              </a:spcAft>
              <a:defRPr/>
            </a:pPr>
            <a:r>
              <a:rPr lang="en-US" sz="1600" dirty="0">
                <a:solidFill>
                  <a:schemeClr val="tx1"/>
                </a:solidFill>
                <a:latin typeface="+mj-lt"/>
              </a:rPr>
              <a:t>WHY HAVE THIS SESSION?</a:t>
            </a:r>
          </a:p>
          <a:p>
            <a:pPr eaLnBrk="1" fontAlgn="auto" hangingPunct="1">
              <a:lnSpc>
                <a:spcPct val="200000"/>
              </a:lnSpc>
              <a:spcBef>
                <a:spcPts val="0"/>
              </a:spcBef>
              <a:spcAft>
                <a:spcPts val="0"/>
              </a:spcAft>
              <a:defRPr/>
            </a:pPr>
            <a:r>
              <a:rPr lang="en-US" sz="1600" dirty="0">
                <a:solidFill>
                  <a:schemeClr val="tx1"/>
                </a:solidFill>
                <a:latin typeface="+mj-lt"/>
              </a:rPr>
              <a:t>SESSION OVERVIEW</a:t>
            </a:r>
          </a:p>
          <a:p>
            <a:pPr eaLnBrk="1" fontAlgn="auto" hangingPunct="1">
              <a:lnSpc>
                <a:spcPct val="200000"/>
              </a:lnSpc>
              <a:spcBef>
                <a:spcPts val="0"/>
              </a:spcBef>
              <a:spcAft>
                <a:spcPts val="0"/>
              </a:spcAft>
              <a:defRPr/>
            </a:pPr>
            <a:r>
              <a:rPr lang="en-US" sz="1600" dirty="0">
                <a:solidFill>
                  <a:schemeClr val="tx1"/>
                </a:solidFill>
                <a:latin typeface="+mj-lt"/>
              </a:rPr>
              <a:t>VIDEO &amp; DISCUSSION</a:t>
            </a:r>
          </a:p>
          <a:p>
            <a:pPr eaLnBrk="1" fontAlgn="auto" hangingPunct="1">
              <a:lnSpc>
                <a:spcPct val="200000"/>
              </a:lnSpc>
              <a:spcBef>
                <a:spcPts val="0"/>
              </a:spcBef>
              <a:spcAft>
                <a:spcPts val="0"/>
              </a:spcAft>
              <a:defRPr/>
            </a:pPr>
            <a:r>
              <a:rPr lang="en-US" sz="1600" dirty="0">
                <a:solidFill>
                  <a:schemeClr val="tx1"/>
                </a:solidFill>
                <a:latin typeface="Futura Bold" pitchFamily="2" charset="0"/>
              </a:rPr>
              <a:t>REALITY + SUMMARY</a:t>
            </a:r>
          </a:p>
          <a:p>
            <a:pPr eaLnBrk="1" fontAlgn="auto" hangingPunct="1">
              <a:lnSpc>
                <a:spcPct val="200000"/>
              </a:lnSpc>
              <a:spcBef>
                <a:spcPts val="0"/>
              </a:spcBef>
              <a:spcAft>
                <a:spcPts val="0"/>
              </a:spcAft>
              <a:defRPr/>
            </a:pPr>
            <a:r>
              <a:rPr lang="en-US" sz="1600" dirty="0">
                <a:solidFill>
                  <a:schemeClr val="tx1"/>
                </a:solidFill>
              </a:rPr>
              <a:t>CONSEQUENCES</a:t>
            </a:r>
          </a:p>
          <a:p>
            <a:pPr eaLnBrk="1" fontAlgn="auto" hangingPunct="1">
              <a:lnSpc>
                <a:spcPct val="200000"/>
              </a:lnSpc>
              <a:spcBef>
                <a:spcPts val="0"/>
              </a:spcBef>
              <a:spcAft>
                <a:spcPts val="0"/>
              </a:spcAft>
              <a:defRPr/>
            </a:pPr>
            <a:r>
              <a:rPr lang="en-US" sz="1600" dirty="0">
                <a:solidFill>
                  <a:schemeClr val="tx1"/>
                </a:solidFill>
              </a:rPr>
              <a:t>INTERVENTION</a:t>
            </a:r>
          </a:p>
          <a:p>
            <a:pPr eaLnBrk="1" fontAlgn="auto" hangingPunct="1">
              <a:lnSpc>
                <a:spcPct val="200000"/>
              </a:lnSpc>
              <a:spcBef>
                <a:spcPts val="0"/>
              </a:spcBef>
              <a:spcAft>
                <a:spcPts val="0"/>
              </a:spcAft>
              <a:defRPr/>
            </a:pPr>
            <a:r>
              <a:rPr lang="en-US" sz="1600" dirty="0">
                <a:solidFill>
                  <a:schemeClr val="tx1"/>
                </a:solidFill>
              </a:rPr>
              <a:t>REPORTING</a:t>
            </a:r>
          </a:p>
          <a:p>
            <a:pPr eaLnBrk="1" fontAlgn="auto" hangingPunct="1">
              <a:lnSpc>
                <a:spcPct val="200000"/>
              </a:lnSpc>
              <a:spcBef>
                <a:spcPts val="0"/>
              </a:spcBef>
              <a:spcAft>
                <a:spcPts val="0"/>
              </a:spcAft>
              <a:defRPr/>
            </a:pPr>
            <a:r>
              <a:rPr lang="en-US" sz="1600" dirty="0">
                <a:solidFill>
                  <a:schemeClr val="tx1"/>
                </a:solidFill>
              </a:rPr>
              <a:t>CLOSE</a:t>
            </a:r>
            <a:endParaRPr lang="en-GB" sz="1600" dirty="0">
              <a:solidFill>
                <a:schemeClr val="tx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up)">
                                      <p:cBhvr>
                                        <p:cTn id="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0" y="1022350"/>
            <a:ext cx="9144000" cy="583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00113" y="295275"/>
            <a:ext cx="7770812" cy="419100"/>
          </a:xfrm>
        </p:spPr>
        <p:txBody>
          <a:bodyPr/>
          <a:lstStyle/>
          <a:p>
            <a:pPr eaLnBrk="1" fontAlgn="auto" hangingPunct="1">
              <a:spcAft>
                <a:spcPts val="0"/>
              </a:spcAft>
              <a:defRPr/>
            </a:pPr>
            <a:r>
              <a:rPr lang="en-GB" dirty="0" smtClean="0"/>
              <a:t>Instructions for supervisors</a:t>
            </a:r>
            <a:endParaRPr lang="en-GB" dirty="0"/>
          </a:p>
        </p:txBody>
      </p:sp>
      <p:sp>
        <p:nvSpPr>
          <p:cNvPr id="11" name="Footer Placeholder 10"/>
          <p:cNvSpPr>
            <a:spLocks noGrp="1"/>
          </p:cNvSpPr>
          <p:nvPr>
            <p:ph type="ftr" sz="quarter" idx="4294967295"/>
          </p:nvPr>
        </p:nvSpPr>
        <p:spPr>
          <a:xfrm>
            <a:off x="3854450" y="6470650"/>
            <a:ext cx="2160588" cy="307975"/>
          </a:xfrm>
          <a:prstGeom prst="rect">
            <a:avLst/>
          </a:prstGeom>
        </p:spPr>
        <p:txBody>
          <a:bodyPr/>
          <a:lstStyle/>
          <a:p>
            <a:pPr eaLnBrk="1" fontAlgn="auto" hangingPunct="1">
              <a:spcBef>
                <a:spcPts val="0"/>
              </a:spcBef>
              <a:spcAft>
                <a:spcPts val="0"/>
              </a:spcAft>
              <a:defRPr/>
            </a:pPr>
            <a:r>
              <a:rPr lang="en-GB" dirty="0">
                <a:latin typeface="+mj-lt"/>
                <a:cs typeface="+mn-cs"/>
              </a:rPr>
              <a:t> </a:t>
            </a:r>
          </a:p>
        </p:txBody>
      </p:sp>
      <p:sp>
        <p:nvSpPr>
          <p:cNvPr id="67" name="Rectangle 66"/>
          <p:cNvSpPr/>
          <p:nvPr/>
        </p:nvSpPr>
        <p:spPr>
          <a:xfrm>
            <a:off x="361950" y="1319213"/>
            <a:ext cx="8305800" cy="514826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252000" rIns="252000" bIns="252000"/>
          <a:lstStyle/>
          <a:p>
            <a:pPr marL="180000" indent="-180000" eaLnBrk="1" fontAlgn="auto" hangingPunct="1">
              <a:lnSpc>
                <a:spcPct val="120000"/>
              </a:lnSpc>
              <a:spcBef>
                <a:spcPts val="0"/>
              </a:spcBef>
              <a:spcAft>
                <a:spcPts val="1200"/>
              </a:spcAft>
              <a:buClr>
                <a:schemeClr val="tx1"/>
              </a:buClr>
              <a:buSzPct val="80000"/>
              <a:buFont typeface="Wingdings" pitchFamily="2" charset="2"/>
              <a:buChar char="n"/>
              <a:defRPr/>
            </a:pPr>
            <a:r>
              <a:rPr lang="en-GB" sz="1400" dirty="0">
                <a:solidFill>
                  <a:schemeClr val="tx1"/>
                </a:solidFill>
                <a:sym typeface="Arial"/>
              </a:rPr>
              <a:t>This session should be run by the direct Supervisor or manager of a work group (not the HSE representative)</a:t>
            </a:r>
          </a:p>
          <a:p>
            <a:pPr marL="180000" indent="-180000" eaLnBrk="1" fontAlgn="auto" hangingPunct="1">
              <a:lnSpc>
                <a:spcPct val="120000"/>
              </a:lnSpc>
              <a:spcBef>
                <a:spcPts val="0"/>
              </a:spcBef>
              <a:spcAft>
                <a:spcPts val="1200"/>
              </a:spcAft>
              <a:buClr>
                <a:schemeClr val="tx1"/>
              </a:buClr>
              <a:buSzPct val="80000"/>
              <a:buFont typeface="Wingdings" pitchFamily="2" charset="2"/>
              <a:buChar char="n"/>
              <a:defRPr/>
            </a:pPr>
            <a:r>
              <a:rPr lang="en-GB" sz="1400" dirty="0">
                <a:solidFill>
                  <a:schemeClr val="tx1"/>
                </a:solidFill>
                <a:sym typeface="Arial"/>
              </a:rPr>
              <a:t>Download the video, reflection guide and this presentation well in advance of the engagement session and please follow the  download instruction carefully.</a:t>
            </a:r>
          </a:p>
          <a:p>
            <a:pPr marL="180000" indent="-180000" eaLnBrk="1" fontAlgn="auto" hangingPunct="1">
              <a:lnSpc>
                <a:spcPct val="120000"/>
              </a:lnSpc>
              <a:spcBef>
                <a:spcPts val="0"/>
              </a:spcBef>
              <a:spcAft>
                <a:spcPts val="1200"/>
              </a:spcAft>
              <a:buClr>
                <a:schemeClr val="tx1"/>
              </a:buClr>
              <a:buSzPct val="80000"/>
              <a:buFont typeface="Wingdings" pitchFamily="2" charset="2"/>
              <a:buChar char="n"/>
              <a:defRPr/>
            </a:pPr>
            <a:r>
              <a:rPr lang="en-GB" sz="1400" dirty="0">
                <a:solidFill>
                  <a:schemeClr val="tx1"/>
                </a:solidFill>
                <a:sym typeface="Arial"/>
              </a:rPr>
              <a:t>Organise a suitable room for the engagement session, preferably with a projector or screen to show the video and presentation</a:t>
            </a:r>
          </a:p>
          <a:p>
            <a:pPr marL="180000" indent="-180000" eaLnBrk="1" fontAlgn="auto" hangingPunct="1">
              <a:lnSpc>
                <a:spcPct val="120000"/>
              </a:lnSpc>
              <a:spcBef>
                <a:spcPts val="0"/>
              </a:spcBef>
              <a:spcAft>
                <a:spcPts val="1200"/>
              </a:spcAft>
              <a:buClr>
                <a:schemeClr val="tx1"/>
              </a:buClr>
              <a:buSzPct val="80000"/>
              <a:buFont typeface="Wingdings" pitchFamily="2" charset="2"/>
              <a:buChar char="n"/>
              <a:defRPr/>
            </a:pPr>
            <a:r>
              <a:rPr lang="en-GB" sz="1400" dirty="0">
                <a:solidFill>
                  <a:schemeClr val="tx1"/>
                </a:solidFill>
                <a:sym typeface="Arial"/>
              </a:rPr>
              <a:t>Print out a copy of the presentation and video reflection guide to use as your notes for the session</a:t>
            </a:r>
          </a:p>
          <a:p>
            <a:pPr marL="180000" indent="-180000" eaLnBrk="1" fontAlgn="auto" hangingPunct="1">
              <a:lnSpc>
                <a:spcPct val="120000"/>
              </a:lnSpc>
              <a:spcBef>
                <a:spcPts val="0"/>
              </a:spcBef>
              <a:spcAft>
                <a:spcPts val="1200"/>
              </a:spcAft>
              <a:buClr>
                <a:schemeClr val="tx1"/>
              </a:buClr>
              <a:buSzPct val="80000"/>
              <a:buFont typeface="Wingdings" pitchFamily="2" charset="2"/>
              <a:buChar char="n"/>
              <a:defRPr/>
            </a:pPr>
            <a:r>
              <a:rPr lang="en-GB" sz="1400" dirty="0">
                <a:solidFill>
                  <a:schemeClr val="tx1"/>
                </a:solidFill>
                <a:sym typeface="Arial"/>
              </a:rPr>
              <a:t>You can print out the presentation to include the speaker notes by choosing the ‘notes pages’ option (Print </a:t>
            </a:r>
            <a:r>
              <a:rPr lang="en-GB" sz="1400" dirty="0">
                <a:solidFill>
                  <a:schemeClr val="tx1"/>
                </a:solidFill>
                <a:sym typeface="Wingdings"/>
              </a:rPr>
              <a:t></a:t>
            </a:r>
            <a:r>
              <a:rPr lang="en-GB" sz="1400" dirty="0">
                <a:solidFill>
                  <a:schemeClr val="tx1"/>
                </a:solidFill>
                <a:sym typeface="Arial"/>
              </a:rPr>
              <a:t> “Print  What” </a:t>
            </a:r>
            <a:r>
              <a:rPr lang="en-GB" sz="1400" dirty="0">
                <a:solidFill>
                  <a:schemeClr val="tx1"/>
                </a:solidFill>
                <a:sym typeface="Wingdings"/>
              </a:rPr>
              <a:t></a:t>
            </a:r>
            <a:r>
              <a:rPr lang="en-GB" sz="1400" dirty="0">
                <a:solidFill>
                  <a:schemeClr val="tx1"/>
                </a:solidFill>
                <a:sym typeface="Arial"/>
              </a:rPr>
              <a:t> “Notes Pages”)</a:t>
            </a:r>
          </a:p>
          <a:p>
            <a:pPr marL="180000" indent="-180000" eaLnBrk="1" fontAlgn="auto" hangingPunct="1">
              <a:lnSpc>
                <a:spcPct val="120000"/>
              </a:lnSpc>
              <a:spcBef>
                <a:spcPts val="0"/>
              </a:spcBef>
              <a:spcAft>
                <a:spcPts val="1200"/>
              </a:spcAft>
              <a:buClr>
                <a:schemeClr val="tx1"/>
              </a:buClr>
              <a:buSzPct val="80000"/>
              <a:buFont typeface="Wingdings" pitchFamily="2" charset="2"/>
              <a:buChar char="n"/>
              <a:defRPr/>
            </a:pPr>
            <a:r>
              <a:rPr lang="en-GB" sz="1400" dirty="0">
                <a:solidFill>
                  <a:schemeClr val="tx1"/>
                </a:solidFill>
                <a:sym typeface="Arial"/>
              </a:rPr>
              <a:t>Practice the session to make sure that everything works and you are comfortable with the material</a:t>
            </a:r>
          </a:p>
          <a:p>
            <a:pPr marL="180000" indent="-180000" eaLnBrk="1" fontAlgn="auto" hangingPunct="1">
              <a:lnSpc>
                <a:spcPct val="120000"/>
              </a:lnSpc>
              <a:spcBef>
                <a:spcPts val="0"/>
              </a:spcBef>
              <a:spcAft>
                <a:spcPts val="1200"/>
              </a:spcAft>
              <a:buClr>
                <a:schemeClr val="tx1"/>
              </a:buClr>
              <a:buSzPct val="80000"/>
              <a:buFont typeface="Wingdings" pitchFamily="2" charset="2"/>
              <a:buChar char="n"/>
              <a:defRPr/>
            </a:pPr>
            <a:r>
              <a:rPr lang="en-GB" sz="1400" dirty="0">
                <a:solidFill>
                  <a:schemeClr val="tx1"/>
                </a:solidFill>
                <a:sym typeface="Arial"/>
              </a:rPr>
              <a:t>We suggest you  run  both the video and the reflection video more than once prior to the session</a:t>
            </a:r>
            <a:br>
              <a:rPr lang="en-GB" sz="1400" dirty="0">
                <a:solidFill>
                  <a:schemeClr val="tx1"/>
                </a:solidFill>
                <a:sym typeface="Arial"/>
              </a:rPr>
            </a:br>
            <a:r>
              <a:rPr lang="en-GB" sz="1400" dirty="0">
                <a:solidFill>
                  <a:schemeClr val="tx1"/>
                </a:solidFill>
                <a:sym typeface="Arial"/>
              </a:rPr>
              <a:t>with your staff</a:t>
            </a:r>
          </a:p>
          <a:p>
            <a:pPr marL="180000" indent="-180000" eaLnBrk="1" fontAlgn="auto" hangingPunct="1">
              <a:lnSpc>
                <a:spcPct val="120000"/>
              </a:lnSpc>
              <a:spcBef>
                <a:spcPts val="0"/>
              </a:spcBef>
              <a:spcAft>
                <a:spcPts val="1200"/>
              </a:spcAft>
              <a:buClr>
                <a:schemeClr val="tx1"/>
              </a:buClr>
              <a:buSzPct val="80000"/>
              <a:buFont typeface="Wingdings" pitchFamily="2" charset="2"/>
              <a:buChar char="n"/>
              <a:defRPr/>
            </a:pPr>
            <a:r>
              <a:rPr lang="en-GB" sz="1400" dirty="0">
                <a:solidFill>
                  <a:schemeClr val="tx1"/>
                </a:solidFill>
                <a:sym typeface="Arial"/>
              </a:rPr>
              <a:t>Remember telling people the answer stops them thinking for themselves, asking questions</a:t>
            </a:r>
            <a:br>
              <a:rPr lang="en-GB" sz="1400" dirty="0">
                <a:solidFill>
                  <a:schemeClr val="tx1"/>
                </a:solidFill>
                <a:sym typeface="Arial"/>
              </a:rPr>
            </a:br>
            <a:r>
              <a:rPr lang="en-GB" sz="1400" dirty="0">
                <a:solidFill>
                  <a:schemeClr val="tx1"/>
                </a:solidFill>
                <a:sym typeface="Arial"/>
              </a:rPr>
              <a:t>makes people think</a:t>
            </a:r>
          </a:p>
          <a:p>
            <a:pPr marL="180000" indent="-180000" eaLnBrk="1" fontAlgn="auto" hangingPunct="1">
              <a:lnSpc>
                <a:spcPct val="120000"/>
              </a:lnSpc>
              <a:spcBef>
                <a:spcPts val="0"/>
              </a:spcBef>
              <a:spcAft>
                <a:spcPts val="1200"/>
              </a:spcAft>
              <a:buClr>
                <a:schemeClr val="tx1"/>
              </a:buClr>
              <a:buSzPct val="80000"/>
              <a:defRPr/>
            </a:pPr>
            <a:endParaRPr lang="en-GB" sz="1400" dirty="0">
              <a:solidFill>
                <a:schemeClr val="tx1"/>
              </a:solidFil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up)">
                                      <p:cBhvr>
                                        <p:cTn id="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IN Title"/>
          <p:cNvSpPr>
            <a:spLocks noGrp="1"/>
          </p:cNvSpPr>
          <p:nvPr>
            <p:ph type="title"/>
          </p:nvPr>
        </p:nvSpPr>
        <p:spPr>
          <a:xfrm>
            <a:off x="900113" y="295275"/>
            <a:ext cx="7770812" cy="419100"/>
          </a:xfrm>
        </p:spPr>
        <p:txBody>
          <a:bodyPr/>
          <a:lstStyle/>
          <a:p>
            <a:pPr eaLnBrk="1" fontAlgn="auto" hangingPunct="1">
              <a:spcAft>
                <a:spcPts val="0"/>
              </a:spcAft>
              <a:defRPr/>
            </a:pPr>
            <a:r>
              <a:rPr lang="en-GB" dirty="0" smtClean="0">
                <a:sym typeface="Arial"/>
              </a:rPr>
              <a:t>Reality + Summary</a:t>
            </a:r>
            <a:endParaRPr lang="en-GB" dirty="0"/>
          </a:p>
        </p:txBody>
      </p:sp>
      <p:sp>
        <p:nvSpPr>
          <p:cNvPr id="7" name="Rectangle 6"/>
          <p:cNvSpPr/>
          <p:nvPr/>
        </p:nvSpPr>
        <p:spPr>
          <a:xfrm>
            <a:off x="2254250" y="1319213"/>
            <a:ext cx="1119188" cy="1120775"/>
          </a:xfrm>
          <a:prstGeom prst="rect">
            <a:avLst/>
          </a:prstGeom>
          <a:solidFill>
            <a:srgbClr val="F7D11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 name="Rectangle 7"/>
          <p:cNvSpPr/>
          <p:nvPr/>
        </p:nvSpPr>
        <p:spPr>
          <a:xfrm>
            <a:off x="7551738" y="1319213"/>
            <a:ext cx="1119187" cy="1120775"/>
          </a:xfrm>
          <a:prstGeom prst="rect">
            <a:avLst/>
          </a:prstGeom>
          <a:solidFill>
            <a:srgbClr val="D42E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 name="Rectangle 8"/>
          <p:cNvSpPr/>
          <p:nvPr/>
        </p:nvSpPr>
        <p:spPr>
          <a:xfrm>
            <a:off x="930275" y="2633663"/>
            <a:ext cx="1119188" cy="11207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 name="Rectangle 9"/>
          <p:cNvSpPr/>
          <p:nvPr/>
        </p:nvSpPr>
        <p:spPr>
          <a:xfrm>
            <a:off x="3578225" y="2633663"/>
            <a:ext cx="1120775" cy="1120775"/>
          </a:xfrm>
          <a:prstGeom prst="rect">
            <a:avLst/>
          </a:prstGeom>
          <a:solidFill>
            <a:srgbClr val="D42E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1" name="Rectangle 10"/>
          <p:cNvSpPr/>
          <p:nvPr/>
        </p:nvSpPr>
        <p:spPr>
          <a:xfrm>
            <a:off x="4902200" y="2633663"/>
            <a:ext cx="1120775" cy="1120775"/>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 name="Rectangle 11"/>
          <p:cNvSpPr/>
          <p:nvPr/>
        </p:nvSpPr>
        <p:spPr>
          <a:xfrm>
            <a:off x="6227763" y="2633663"/>
            <a:ext cx="1119187" cy="1120775"/>
          </a:xfrm>
          <a:prstGeom prst="rect">
            <a:avLst/>
          </a:prstGeom>
          <a:solidFill>
            <a:srgbClr val="F7D11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 name="Rectangle 12"/>
          <p:cNvSpPr/>
          <p:nvPr/>
        </p:nvSpPr>
        <p:spPr>
          <a:xfrm>
            <a:off x="6227763" y="1319213"/>
            <a:ext cx="1119187" cy="1120775"/>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 name="Rectangle 13"/>
          <p:cNvSpPr/>
          <p:nvPr/>
        </p:nvSpPr>
        <p:spPr>
          <a:xfrm>
            <a:off x="3578225" y="1319213"/>
            <a:ext cx="1120775" cy="1120775"/>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 name="Rectangle 14"/>
          <p:cNvSpPr/>
          <p:nvPr/>
        </p:nvSpPr>
        <p:spPr>
          <a:xfrm>
            <a:off x="930275" y="1319213"/>
            <a:ext cx="1119188" cy="1120775"/>
          </a:xfrm>
          <a:prstGeom prst="rect">
            <a:avLst/>
          </a:prstGeom>
          <a:solidFill>
            <a:srgbClr val="D42E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7" name="Rectangle 16"/>
          <p:cNvSpPr/>
          <p:nvPr/>
        </p:nvSpPr>
        <p:spPr>
          <a:xfrm>
            <a:off x="7551738" y="2633663"/>
            <a:ext cx="1119187" cy="112077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8" name="Rectangle 17"/>
          <p:cNvSpPr/>
          <p:nvPr/>
        </p:nvSpPr>
        <p:spPr>
          <a:xfrm>
            <a:off x="2254250" y="2633663"/>
            <a:ext cx="1119188" cy="1120775"/>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9" name="Rectangle 18"/>
          <p:cNvSpPr/>
          <p:nvPr/>
        </p:nvSpPr>
        <p:spPr>
          <a:xfrm>
            <a:off x="4902200" y="1319213"/>
            <a:ext cx="1120775" cy="1120775"/>
          </a:xfrm>
          <a:prstGeom prst="rect">
            <a:avLst/>
          </a:prstGeom>
          <a:solidFill>
            <a:srgbClr val="F7D11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 name="Rectangle 19"/>
          <p:cNvSpPr/>
          <p:nvPr/>
        </p:nvSpPr>
        <p:spPr>
          <a:xfrm>
            <a:off x="930275" y="1319213"/>
            <a:ext cx="2443163" cy="11191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252000" rIns="144000" bIns="252000" anchor="ctr"/>
          <a:lstStyle/>
          <a:p>
            <a:pPr eaLnBrk="1" fontAlgn="auto" hangingPunct="1">
              <a:lnSpc>
                <a:spcPct val="120000"/>
              </a:lnSpc>
              <a:spcBef>
                <a:spcPts val="0"/>
              </a:spcBef>
              <a:spcAft>
                <a:spcPts val="0"/>
              </a:spcAft>
              <a:defRPr/>
            </a:pPr>
            <a:r>
              <a:rPr lang="en-GB" sz="1400" dirty="0">
                <a:solidFill>
                  <a:srgbClr val="595959"/>
                </a:solidFill>
                <a:latin typeface="+mj-lt"/>
                <a:sym typeface="Arial"/>
              </a:rPr>
              <a:t>The Life-Saving Rules</a:t>
            </a:r>
            <a:br>
              <a:rPr lang="en-GB" sz="1400" dirty="0">
                <a:solidFill>
                  <a:srgbClr val="595959"/>
                </a:solidFill>
                <a:latin typeface="+mj-lt"/>
                <a:sym typeface="Arial"/>
              </a:rPr>
            </a:br>
            <a:r>
              <a:rPr lang="en-GB" sz="1400" dirty="0">
                <a:solidFill>
                  <a:srgbClr val="595959"/>
                </a:solidFill>
                <a:latin typeface="+mj-lt"/>
                <a:sym typeface="Arial"/>
              </a:rPr>
              <a:t>have saved lives </a:t>
            </a:r>
          </a:p>
        </p:txBody>
      </p:sp>
      <p:sp>
        <p:nvSpPr>
          <p:cNvPr id="21" name="Rectangle 20"/>
          <p:cNvSpPr/>
          <p:nvPr/>
        </p:nvSpPr>
        <p:spPr>
          <a:xfrm>
            <a:off x="2254250" y="2633663"/>
            <a:ext cx="2444750" cy="11191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252000" rIns="72000" bIns="252000" anchor="ctr"/>
          <a:lstStyle/>
          <a:p>
            <a:pPr eaLnBrk="1" fontAlgn="auto" hangingPunct="1">
              <a:lnSpc>
                <a:spcPct val="120000"/>
              </a:lnSpc>
              <a:spcBef>
                <a:spcPts val="0"/>
              </a:spcBef>
              <a:spcAft>
                <a:spcPts val="0"/>
              </a:spcAft>
              <a:defRPr/>
            </a:pPr>
            <a:r>
              <a:rPr lang="en-GB" sz="1400" dirty="0">
                <a:solidFill>
                  <a:srgbClr val="595959"/>
                </a:solidFill>
                <a:sym typeface="Arial"/>
              </a:rPr>
              <a:t>Let´s be committed,</a:t>
            </a:r>
            <a:br>
              <a:rPr lang="en-GB" sz="1400" dirty="0">
                <a:solidFill>
                  <a:srgbClr val="595959"/>
                </a:solidFill>
                <a:sym typeface="Arial"/>
              </a:rPr>
            </a:br>
            <a:r>
              <a:rPr lang="en-GB" sz="1400" dirty="0">
                <a:solidFill>
                  <a:srgbClr val="595959"/>
                </a:solidFill>
                <a:sym typeface="Arial"/>
              </a:rPr>
              <a:t>not just compliant </a:t>
            </a:r>
          </a:p>
        </p:txBody>
      </p:sp>
      <p:sp>
        <p:nvSpPr>
          <p:cNvPr id="22" name="Rectangle 21"/>
          <p:cNvSpPr/>
          <p:nvPr/>
        </p:nvSpPr>
        <p:spPr>
          <a:xfrm>
            <a:off x="3578225" y="1319213"/>
            <a:ext cx="2444750" cy="11191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252000" rIns="36000" bIns="252000" anchor="ctr"/>
          <a:lstStyle/>
          <a:p>
            <a:pPr eaLnBrk="1" fontAlgn="auto" hangingPunct="1">
              <a:lnSpc>
                <a:spcPct val="120000"/>
              </a:lnSpc>
              <a:spcBef>
                <a:spcPts val="0"/>
              </a:spcBef>
              <a:spcAft>
                <a:spcPts val="0"/>
              </a:spcAft>
              <a:defRPr/>
            </a:pPr>
            <a:r>
              <a:rPr lang="en-GB" sz="1400" dirty="0">
                <a:solidFill>
                  <a:srgbClr val="595959"/>
                </a:solidFill>
                <a:sym typeface="Arial"/>
              </a:rPr>
              <a:t>We need to look after each other and follow the </a:t>
            </a:r>
            <a:r>
              <a:rPr lang="en-GB" sz="1400" spc="-30" dirty="0">
                <a:solidFill>
                  <a:srgbClr val="595959"/>
                </a:solidFill>
                <a:sym typeface="Arial"/>
              </a:rPr>
              <a:t>Life-Saving Rules without exception</a:t>
            </a:r>
          </a:p>
        </p:txBody>
      </p:sp>
      <p:sp>
        <p:nvSpPr>
          <p:cNvPr id="23" name="Rectangle 22"/>
          <p:cNvSpPr/>
          <p:nvPr/>
        </p:nvSpPr>
        <p:spPr>
          <a:xfrm>
            <a:off x="4902200" y="2633663"/>
            <a:ext cx="2444750" cy="11191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252000" rIns="144000" bIns="252000" anchor="ctr"/>
          <a:lstStyle/>
          <a:p>
            <a:pPr eaLnBrk="1" fontAlgn="auto" hangingPunct="1">
              <a:lnSpc>
                <a:spcPct val="120000"/>
              </a:lnSpc>
              <a:spcBef>
                <a:spcPts val="0"/>
              </a:spcBef>
              <a:spcAft>
                <a:spcPts val="0"/>
              </a:spcAft>
              <a:defRPr/>
            </a:pPr>
            <a:r>
              <a:rPr lang="en-GB" sz="1400" dirty="0">
                <a:solidFill>
                  <a:srgbClr val="595959"/>
                </a:solidFill>
                <a:latin typeface="+mj-lt"/>
                <a:sym typeface="Arial"/>
              </a:rPr>
              <a:t>If you work for us, you must follow the Life-Saving Rules</a:t>
            </a:r>
          </a:p>
        </p:txBody>
      </p:sp>
      <p:pic>
        <p:nvPicPr>
          <p:cNvPr id="54" name="Picture 53" descr="lsr_ppl_04.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25" y="4075113"/>
            <a:ext cx="855345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a:xfrm>
            <a:off x="6227763" y="1319213"/>
            <a:ext cx="2443162" cy="11191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252000" rIns="36000" bIns="252000" anchor="ctr"/>
          <a:lstStyle/>
          <a:p>
            <a:pPr eaLnBrk="1" fontAlgn="auto" hangingPunct="1">
              <a:lnSpc>
                <a:spcPct val="120000"/>
              </a:lnSpc>
              <a:spcBef>
                <a:spcPts val="0"/>
              </a:spcBef>
              <a:spcAft>
                <a:spcPts val="0"/>
              </a:spcAft>
              <a:defRPr/>
            </a:pPr>
            <a:r>
              <a:rPr lang="en-GB" sz="1400" dirty="0">
                <a:solidFill>
                  <a:srgbClr val="595959"/>
                </a:solidFill>
                <a:sym typeface="Arial"/>
              </a:rPr>
              <a:t>They are there to save</a:t>
            </a:r>
            <a:br>
              <a:rPr lang="en-GB" sz="1400" dirty="0">
                <a:solidFill>
                  <a:srgbClr val="595959"/>
                </a:solidFill>
                <a:sym typeface="Arial"/>
              </a:rPr>
            </a:br>
            <a:r>
              <a:rPr lang="en-GB" sz="1400" dirty="0">
                <a:solidFill>
                  <a:srgbClr val="595959"/>
                </a:solidFill>
                <a:sym typeface="Arial"/>
              </a:rPr>
              <a:t>our life and the lives</a:t>
            </a:r>
            <a:br>
              <a:rPr lang="en-GB" sz="1400" dirty="0">
                <a:solidFill>
                  <a:srgbClr val="595959"/>
                </a:solidFill>
                <a:sym typeface="Arial"/>
              </a:rPr>
            </a:br>
            <a:r>
              <a:rPr lang="en-GB" sz="1400" dirty="0">
                <a:solidFill>
                  <a:srgbClr val="595959"/>
                </a:solidFill>
                <a:sym typeface="Arial"/>
              </a:rPr>
              <a:t>of others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right)">
                                      <p:cBhvr>
                                        <p:cTn id="28" dur="500"/>
                                        <p:tgtEl>
                                          <p:spTgt spid="14"/>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up)">
                                      <p:cBhvr>
                                        <p:cTn id="34" dur="500"/>
                                        <p:tgtEl>
                                          <p:spTgt spid="18"/>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par>
                                <p:cTn id="41" presetID="22" presetClass="entr" presetSubtype="8" fill="hold" grpId="0" nodeType="withEffect">
                                  <p:stCondLst>
                                    <p:cond delay="100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500"/>
                                        <p:tgtEl>
                                          <p:spTgt spid="20"/>
                                        </p:tgtEl>
                                      </p:cBhvr>
                                    </p:animEffect>
                                  </p:childTnLst>
                                </p:cTn>
                              </p:par>
                              <p:par>
                                <p:cTn id="44" presetID="22" presetClass="entr" presetSubtype="8" fill="hold" grpId="0" nodeType="withEffect">
                                  <p:stCondLst>
                                    <p:cond delay="100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500"/>
                                        <p:tgtEl>
                                          <p:spTgt spid="21"/>
                                        </p:tgtEl>
                                      </p:cBhvr>
                                    </p:animEffect>
                                  </p:childTnLst>
                                </p:cTn>
                              </p:par>
                              <p:par>
                                <p:cTn id="47" presetID="22" presetClass="entr" presetSubtype="8" fill="hold" grpId="0" nodeType="withEffect">
                                  <p:stCondLst>
                                    <p:cond delay="1000"/>
                                  </p:stCondLst>
                                  <p:childTnLst>
                                    <p:set>
                                      <p:cBhvr>
                                        <p:cTn id="48" dur="1" fill="hold">
                                          <p:stCondLst>
                                            <p:cond delay="0"/>
                                          </p:stCondLst>
                                        </p:cTn>
                                        <p:tgtEl>
                                          <p:spTgt spid="22"/>
                                        </p:tgtEl>
                                        <p:attrNameLst>
                                          <p:attrName>style.visibility</p:attrName>
                                        </p:attrNameLst>
                                      </p:cBhvr>
                                      <p:to>
                                        <p:strVal val="visible"/>
                                      </p:to>
                                    </p:set>
                                    <p:animEffect transition="in" filter="wipe(left)">
                                      <p:cBhvr>
                                        <p:cTn id="49" dur="500"/>
                                        <p:tgtEl>
                                          <p:spTgt spid="22"/>
                                        </p:tgtEl>
                                      </p:cBhvr>
                                    </p:animEffect>
                                  </p:childTnLst>
                                </p:cTn>
                              </p:par>
                              <p:par>
                                <p:cTn id="50" presetID="22" presetClass="entr" presetSubtype="8" fill="hold" grpId="0" nodeType="withEffect">
                                  <p:stCondLst>
                                    <p:cond delay="100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par>
                                <p:cTn id="53" presetID="10" presetClass="entr" presetSubtype="0" fill="hold" nodeType="withEffect">
                                  <p:stCondLst>
                                    <p:cond delay="1000"/>
                                  </p:stCondLst>
                                  <p:childTnLst>
                                    <p:set>
                                      <p:cBhvr>
                                        <p:cTn id="54" dur="1" fill="hold">
                                          <p:stCondLst>
                                            <p:cond delay="0"/>
                                          </p:stCondLst>
                                        </p:cTn>
                                        <p:tgtEl>
                                          <p:spTgt spid="54"/>
                                        </p:tgtEl>
                                        <p:attrNameLst>
                                          <p:attrName>style.visibility</p:attrName>
                                        </p:attrNameLst>
                                      </p:cBhvr>
                                      <p:to>
                                        <p:strVal val="visible"/>
                                      </p:to>
                                    </p:set>
                                    <p:animEffect transition="in" filter="fade">
                                      <p:cBhvr>
                                        <p:cTn id="55" dur="1000"/>
                                        <p:tgtEl>
                                          <p:spTgt spid="54"/>
                                        </p:tgtEl>
                                      </p:cBhvr>
                                    </p:animEffect>
                                  </p:childTnLst>
                                </p:cTn>
                              </p:par>
                              <p:par>
                                <p:cTn id="56" presetID="22" presetClass="entr" presetSubtype="8" fill="hold" grpId="0" nodeType="withEffect">
                                  <p:stCondLst>
                                    <p:cond delay="1000"/>
                                  </p:stCondLst>
                                  <p:childTnLst>
                                    <p:set>
                                      <p:cBhvr>
                                        <p:cTn id="57" dur="1" fill="hold">
                                          <p:stCondLst>
                                            <p:cond delay="0"/>
                                          </p:stCondLst>
                                        </p:cTn>
                                        <p:tgtEl>
                                          <p:spTgt spid="24"/>
                                        </p:tgtEl>
                                        <p:attrNameLst>
                                          <p:attrName>style.visibility</p:attrName>
                                        </p:attrNameLst>
                                      </p:cBhvr>
                                      <p:to>
                                        <p:strVal val="visible"/>
                                      </p:to>
                                    </p:set>
                                    <p:animEffect transition="in" filter="wipe(left)">
                                      <p:cBhvr>
                                        <p:cTn id="5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0" y="1022350"/>
            <a:ext cx="9144000" cy="583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00113" y="295275"/>
            <a:ext cx="7770812" cy="419100"/>
          </a:xfrm>
        </p:spPr>
        <p:txBody>
          <a:bodyPr/>
          <a:lstStyle/>
          <a:p>
            <a:pPr eaLnBrk="1" fontAlgn="auto" hangingPunct="1">
              <a:spcAft>
                <a:spcPts val="0"/>
              </a:spcAft>
              <a:defRPr/>
            </a:pPr>
            <a:r>
              <a:rPr lang="de-DE" dirty="0" smtClean="0"/>
              <a:t>CONTENTS</a:t>
            </a:r>
            <a:endParaRPr lang="en-GB" dirty="0"/>
          </a:p>
        </p:txBody>
      </p:sp>
      <p:sp>
        <p:nvSpPr>
          <p:cNvPr id="11" name="Footer Placeholder 10"/>
          <p:cNvSpPr>
            <a:spLocks noGrp="1"/>
          </p:cNvSpPr>
          <p:nvPr>
            <p:ph type="ftr" sz="quarter" idx="4294967295"/>
          </p:nvPr>
        </p:nvSpPr>
        <p:spPr>
          <a:xfrm>
            <a:off x="3854450" y="6470650"/>
            <a:ext cx="2160588" cy="307975"/>
          </a:xfrm>
          <a:prstGeom prst="rect">
            <a:avLst/>
          </a:prstGeom>
        </p:spPr>
        <p:txBody>
          <a:bodyPr/>
          <a:lstStyle/>
          <a:p>
            <a:pPr eaLnBrk="1" fontAlgn="auto" hangingPunct="1">
              <a:spcBef>
                <a:spcPts val="0"/>
              </a:spcBef>
              <a:spcAft>
                <a:spcPts val="0"/>
              </a:spcAft>
              <a:defRPr/>
            </a:pPr>
            <a:r>
              <a:rPr lang="en-GB" dirty="0">
                <a:latin typeface="+mj-lt"/>
                <a:cs typeface="+mn-cs"/>
              </a:rPr>
              <a:t> </a:t>
            </a:r>
          </a:p>
        </p:txBody>
      </p:sp>
      <p:sp>
        <p:nvSpPr>
          <p:cNvPr id="67" name="Rectangle 66"/>
          <p:cNvSpPr/>
          <p:nvPr/>
        </p:nvSpPr>
        <p:spPr>
          <a:xfrm>
            <a:off x="4899025" y="1319213"/>
            <a:ext cx="3768725" cy="41576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252000" rIns="252000" bIns="252000"/>
          <a:lstStyle/>
          <a:p>
            <a:pPr eaLnBrk="1" fontAlgn="auto" hangingPunct="1">
              <a:spcBef>
                <a:spcPts val="0"/>
              </a:spcBef>
              <a:spcAft>
                <a:spcPts val="0"/>
              </a:spcAft>
              <a:defRPr/>
            </a:pPr>
            <a:r>
              <a:rPr lang="en-US" sz="1600" dirty="0">
                <a:solidFill>
                  <a:schemeClr val="tx1"/>
                </a:solidFill>
                <a:latin typeface="+mj-lt"/>
              </a:rPr>
              <a:t>WHY HAVE THIS SESSION?</a:t>
            </a:r>
          </a:p>
          <a:p>
            <a:pPr eaLnBrk="1" fontAlgn="auto" hangingPunct="1">
              <a:lnSpc>
                <a:spcPct val="200000"/>
              </a:lnSpc>
              <a:spcBef>
                <a:spcPts val="0"/>
              </a:spcBef>
              <a:spcAft>
                <a:spcPts val="0"/>
              </a:spcAft>
              <a:defRPr/>
            </a:pPr>
            <a:r>
              <a:rPr lang="en-US" sz="1600" dirty="0">
                <a:solidFill>
                  <a:schemeClr val="tx1"/>
                </a:solidFill>
                <a:latin typeface="+mj-lt"/>
              </a:rPr>
              <a:t>SESSION OVERVIEW</a:t>
            </a:r>
          </a:p>
          <a:p>
            <a:pPr eaLnBrk="1" fontAlgn="auto" hangingPunct="1">
              <a:lnSpc>
                <a:spcPct val="200000"/>
              </a:lnSpc>
              <a:spcBef>
                <a:spcPts val="0"/>
              </a:spcBef>
              <a:spcAft>
                <a:spcPts val="0"/>
              </a:spcAft>
              <a:defRPr/>
            </a:pPr>
            <a:r>
              <a:rPr lang="en-US" sz="1600" dirty="0">
                <a:solidFill>
                  <a:schemeClr val="tx1"/>
                </a:solidFill>
                <a:latin typeface="+mj-lt"/>
              </a:rPr>
              <a:t>VIDEO &amp; DISCUSSION</a:t>
            </a:r>
          </a:p>
          <a:p>
            <a:pPr eaLnBrk="1" fontAlgn="auto" hangingPunct="1">
              <a:lnSpc>
                <a:spcPct val="200000"/>
              </a:lnSpc>
              <a:spcBef>
                <a:spcPts val="0"/>
              </a:spcBef>
              <a:spcAft>
                <a:spcPts val="0"/>
              </a:spcAft>
              <a:defRPr/>
            </a:pPr>
            <a:r>
              <a:rPr lang="en-US" sz="1600" dirty="0">
                <a:solidFill>
                  <a:schemeClr val="tx1"/>
                </a:solidFill>
                <a:latin typeface="+mj-lt"/>
              </a:rPr>
              <a:t>REALITY + SUMMARY</a:t>
            </a:r>
          </a:p>
          <a:p>
            <a:pPr eaLnBrk="1" fontAlgn="auto" hangingPunct="1">
              <a:lnSpc>
                <a:spcPct val="200000"/>
              </a:lnSpc>
              <a:spcBef>
                <a:spcPts val="0"/>
              </a:spcBef>
              <a:spcAft>
                <a:spcPts val="0"/>
              </a:spcAft>
              <a:defRPr/>
            </a:pPr>
            <a:r>
              <a:rPr lang="en-US" sz="1600" dirty="0">
                <a:solidFill>
                  <a:schemeClr val="tx1"/>
                </a:solidFill>
                <a:latin typeface="Futura Bold" pitchFamily="2" charset="0"/>
              </a:rPr>
              <a:t>CONSEQUENCES</a:t>
            </a:r>
          </a:p>
          <a:p>
            <a:pPr eaLnBrk="1" fontAlgn="auto" hangingPunct="1">
              <a:lnSpc>
                <a:spcPct val="200000"/>
              </a:lnSpc>
              <a:spcBef>
                <a:spcPts val="0"/>
              </a:spcBef>
              <a:spcAft>
                <a:spcPts val="0"/>
              </a:spcAft>
              <a:defRPr/>
            </a:pPr>
            <a:r>
              <a:rPr lang="en-US" sz="1600" dirty="0">
                <a:solidFill>
                  <a:schemeClr val="tx1"/>
                </a:solidFill>
              </a:rPr>
              <a:t>INTERVENTION</a:t>
            </a:r>
          </a:p>
          <a:p>
            <a:pPr eaLnBrk="1" fontAlgn="auto" hangingPunct="1">
              <a:lnSpc>
                <a:spcPct val="200000"/>
              </a:lnSpc>
              <a:spcBef>
                <a:spcPts val="0"/>
              </a:spcBef>
              <a:spcAft>
                <a:spcPts val="0"/>
              </a:spcAft>
              <a:defRPr/>
            </a:pPr>
            <a:r>
              <a:rPr lang="en-US" sz="1600" dirty="0">
                <a:solidFill>
                  <a:schemeClr val="tx1"/>
                </a:solidFill>
              </a:rPr>
              <a:t>REPORTING</a:t>
            </a:r>
          </a:p>
          <a:p>
            <a:pPr eaLnBrk="1" fontAlgn="auto" hangingPunct="1">
              <a:lnSpc>
                <a:spcPct val="200000"/>
              </a:lnSpc>
              <a:spcBef>
                <a:spcPts val="0"/>
              </a:spcBef>
              <a:spcAft>
                <a:spcPts val="0"/>
              </a:spcAft>
              <a:defRPr/>
            </a:pPr>
            <a:r>
              <a:rPr lang="en-US" sz="1600" dirty="0">
                <a:solidFill>
                  <a:schemeClr val="tx1"/>
                </a:solidFill>
              </a:rPr>
              <a:t>CLOSE</a:t>
            </a:r>
            <a:endParaRPr lang="en-GB" sz="1600" dirty="0">
              <a:solidFill>
                <a:schemeClr val="tx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up)">
                                      <p:cBhvr>
                                        <p:cTn id="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03 - Image" descr="slide_08-12_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96963"/>
            <a:ext cx="9144000"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AIN TITLE"/>
          <p:cNvSpPr>
            <a:spLocks noGrp="1"/>
          </p:cNvSpPr>
          <p:nvPr>
            <p:ph type="title"/>
          </p:nvPr>
        </p:nvSpPr>
        <p:spPr>
          <a:xfrm>
            <a:off x="900113" y="295275"/>
            <a:ext cx="7770812" cy="419100"/>
          </a:xfrm>
        </p:spPr>
        <p:txBody>
          <a:bodyPr/>
          <a:lstStyle/>
          <a:p>
            <a:pPr eaLnBrk="1" fontAlgn="auto" hangingPunct="1">
              <a:spcAft>
                <a:spcPts val="0"/>
              </a:spcAft>
              <a:defRPr/>
            </a:pPr>
            <a:r>
              <a:rPr lang="en-GB" dirty="0" smtClean="0">
                <a:sym typeface="Arial"/>
              </a:rPr>
              <a:t>Consequences</a:t>
            </a:r>
            <a:endParaRPr lang="en-GB" dirty="0"/>
          </a:p>
        </p:txBody>
      </p:sp>
      <p:sp>
        <p:nvSpPr>
          <p:cNvPr id="19" name="TextBox 18"/>
          <p:cNvSpPr txBox="1"/>
          <p:nvPr/>
        </p:nvSpPr>
        <p:spPr>
          <a:xfrm>
            <a:off x="925513" y="1560513"/>
            <a:ext cx="3770312" cy="4830762"/>
          </a:xfrm>
          <a:prstGeom prst="rect">
            <a:avLst/>
          </a:prstGeom>
          <a:solidFill>
            <a:schemeClr val="bg1">
              <a:alpha val="80000"/>
            </a:schemeClr>
          </a:solidFill>
        </p:spPr>
        <p:txBody>
          <a:bodyPr lIns="216000" tIns="216000" rIns="216000" bIns="216000"/>
          <a:lstStyle/>
          <a:p>
            <a:pPr eaLnBrk="1" fontAlgn="auto" hangingPunct="1">
              <a:spcBef>
                <a:spcPts val="0"/>
              </a:spcBef>
              <a:spcAft>
                <a:spcPts val="0"/>
              </a:spcAft>
              <a:defRPr/>
            </a:pPr>
            <a:r>
              <a:rPr lang="en-GB" sz="1600" dirty="0">
                <a:latin typeface="Futura Bold" pitchFamily="2" charset="0"/>
                <a:cs typeface="+mn-cs"/>
                <a:sym typeface="Arial"/>
              </a:rPr>
              <a:t>What happens if we follow</a:t>
            </a:r>
            <a:br>
              <a:rPr lang="en-GB" sz="1600" dirty="0">
                <a:latin typeface="Futura Bold" pitchFamily="2" charset="0"/>
                <a:cs typeface="+mn-cs"/>
                <a:sym typeface="Arial"/>
              </a:rPr>
            </a:br>
            <a:r>
              <a:rPr lang="en-GB" sz="1600" dirty="0">
                <a:latin typeface="Futura Bold" pitchFamily="2" charset="0"/>
                <a:cs typeface="+mn-cs"/>
                <a:sym typeface="Arial"/>
              </a:rPr>
              <a:t>the rules…</a:t>
            </a:r>
          </a:p>
          <a:p>
            <a:pPr marL="177800" indent="-177800" eaLnBrk="1" fontAlgn="auto" hangingPunct="1">
              <a:lnSpc>
                <a:spcPct val="113000"/>
              </a:lnSpc>
              <a:spcBef>
                <a:spcPts val="600"/>
              </a:spcBef>
              <a:spcAft>
                <a:spcPts val="60"/>
              </a:spcAft>
              <a:buClr>
                <a:srgbClr val="D42E12"/>
              </a:buClr>
              <a:buSzPct val="80000"/>
              <a:buFont typeface="Wingdings" pitchFamily="2" charset="2"/>
              <a:buChar char=""/>
              <a:defRPr/>
            </a:pPr>
            <a:endParaRPr lang="en-GB" sz="1600" dirty="0">
              <a:solidFill>
                <a:srgbClr val="595959"/>
              </a:solidFill>
              <a:latin typeface="+mn-lt"/>
              <a:cs typeface="+mn-cs"/>
            </a:endParaRPr>
          </a:p>
        </p:txBody>
      </p:sp>
      <p:sp>
        <p:nvSpPr>
          <p:cNvPr id="8" name="TextBox 7"/>
          <p:cNvSpPr txBox="1"/>
          <p:nvPr/>
        </p:nvSpPr>
        <p:spPr>
          <a:xfrm>
            <a:off x="4887913" y="1560513"/>
            <a:ext cx="3770312" cy="4830762"/>
          </a:xfrm>
          <a:prstGeom prst="rect">
            <a:avLst/>
          </a:prstGeom>
          <a:solidFill>
            <a:schemeClr val="bg1">
              <a:alpha val="80000"/>
            </a:schemeClr>
          </a:solidFill>
        </p:spPr>
        <p:txBody>
          <a:bodyPr lIns="216000" tIns="216000" rIns="216000" bIns="216000"/>
          <a:lstStyle/>
          <a:p>
            <a:pPr eaLnBrk="1" fontAlgn="auto" hangingPunct="1">
              <a:spcBef>
                <a:spcPts val="0"/>
              </a:spcBef>
              <a:spcAft>
                <a:spcPts val="0"/>
              </a:spcAft>
              <a:defRPr/>
            </a:pPr>
            <a:r>
              <a:rPr lang="en-GB" sz="1600" dirty="0">
                <a:solidFill>
                  <a:srgbClr val="D42E12"/>
                </a:solidFill>
                <a:latin typeface="Futura Bold" pitchFamily="2" charset="0"/>
                <a:cs typeface="+mn-cs"/>
                <a:sym typeface="Arial"/>
              </a:rPr>
              <a:t>What happens if we don’t follow the rules…</a:t>
            </a:r>
          </a:p>
          <a:p>
            <a:pPr marL="177800" indent="-177800" eaLnBrk="1" fontAlgn="auto" hangingPunct="1">
              <a:lnSpc>
                <a:spcPct val="113000"/>
              </a:lnSpc>
              <a:spcBef>
                <a:spcPts val="600"/>
              </a:spcBef>
              <a:spcAft>
                <a:spcPts val="60"/>
              </a:spcAft>
              <a:buClr>
                <a:srgbClr val="D42E12"/>
              </a:buClr>
              <a:buSzPct val="80000"/>
              <a:buFont typeface="Wingdings" pitchFamily="2" charset="2"/>
              <a:buChar char=""/>
              <a:defRPr/>
            </a:pPr>
            <a:endParaRPr lang="en-GB" sz="1600" dirty="0">
              <a:solidFill>
                <a:srgbClr val="595959"/>
              </a:solidFill>
              <a:latin typeface="+mn-lt"/>
              <a:cs typeface="+mn-cs"/>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6227763" y="1319213"/>
            <a:ext cx="1119187"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8" name="Rectangle 67"/>
          <p:cNvSpPr/>
          <p:nvPr/>
        </p:nvSpPr>
        <p:spPr>
          <a:xfrm>
            <a:off x="2254250" y="2633663"/>
            <a:ext cx="1119188"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9" name="Rectangle 68"/>
          <p:cNvSpPr/>
          <p:nvPr/>
        </p:nvSpPr>
        <p:spPr>
          <a:xfrm>
            <a:off x="3578225" y="2633663"/>
            <a:ext cx="1120775" cy="11207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0" name="Rectangle 69"/>
          <p:cNvSpPr/>
          <p:nvPr/>
        </p:nvSpPr>
        <p:spPr>
          <a:xfrm>
            <a:off x="4902200" y="2633663"/>
            <a:ext cx="1120775"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1" name="Rectangle 70"/>
          <p:cNvSpPr/>
          <p:nvPr/>
        </p:nvSpPr>
        <p:spPr>
          <a:xfrm>
            <a:off x="6227763" y="2633663"/>
            <a:ext cx="1119187" cy="11207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2" name="Rectangle 71"/>
          <p:cNvSpPr/>
          <p:nvPr/>
        </p:nvSpPr>
        <p:spPr>
          <a:xfrm>
            <a:off x="4902200" y="1319213"/>
            <a:ext cx="1120775" cy="112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4" name="Rectangle 73"/>
          <p:cNvSpPr/>
          <p:nvPr/>
        </p:nvSpPr>
        <p:spPr>
          <a:xfrm>
            <a:off x="2254250" y="1319213"/>
            <a:ext cx="1119188" cy="11207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5" name="Rectangle 74"/>
          <p:cNvSpPr/>
          <p:nvPr/>
        </p:nvSpPr>
        <p:spPr>
          <a:xfrm>
            <a:off x="930275" y="1319213"/>
            <a:ext cx="1119188"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6" name="Rectangle 75"/>
          <p:cNvSpPr/>
          <p:nvPr/>
        </p:nvSpPr>
        <p:spPr>
          <a:xfrm>
            <a:off x="930275" y="2633663"/>
            <a:ext cx="1119188" cy="11207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7" name="Rectangle 76"/>
          <p:cNvSpPr/>
          <p:nvPr/>
        </p:nvSpPr>
        <p:spPr>
          <a:xfrm>
            <a:off x="930275" y="3948113"/>
            <a:ext cx="1119188" cy="112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8" name="Rectangle 77"/>
          <p:cNvSpPr/>
          <p:nvPr/>
        </p:nvSpPr>
        <p:spPr>
          <a:xfrm>
            <a:off x="2254250" y="3948113"/>
            <a:ext cx="1119188"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9" name="Rectangle 78"/>
          <p:cNvSpPr/>
          <p:nvPr/>
        </p:nvSpPr>
        <p:spPr>
          <a:xfrm>
            <a:off x="3578225" y="3948113"/>
            <a:ext cx="1120775"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1" name="Rectangle 80"/>
          <p:cNvSpPr/>
          <p:nvPr/>
        </p:nvSpPr>
        <p:spPr>
          <a:xfrm>
            <a:off x="6227763" y="3948113"/>
            <a:ext cx="1119187"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2" name="Rectangle 81"/>
          <p:cNvSpPr/>
          <p:nvPr/>
        </p:nvSpPr>
        <p:spPr>
          <a:xfrm>
            <a:off x="930275" y="5262563"/>
            <a:ext cx="1119188" cy="11207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3" name="Rectangle 82"/>
          <p:cNvSpPr/>
          <p:nvPr/>
        </p:nvSpPr>
        <p:spPr>
          <a:xfrm>
            <a:off x="2254250" y="5262563"/>
            <a:ext cx="1119188"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4" name="Rectangle 83"/>
          <p:cNvSpPr/>
          <p:nvPr/>
        </p:nvSpPr>
        <p:spPr>
          <a:xfrm>
            <a:off x="3578225" y="5262563"/>
            <a:ext cx="1120775" cy="11207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5" name="Rectangle 84"/>
          <p:cNvSpPr/>
          <p:nvPr/>
        </p:nvSpPr>
        <p:spPr>
          <a:xfrm>
            <a:off x="4902200" y="5262563"/>
            <a:ext cx="1120775"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6" name="Rectangle 85"/>
          <p:cNvSpPr/>
          <p:nvPr/>
        </p:nvSpPr>
        <p:spPr>
          <a:xfrm>
            <a:off x="6227763" y="5262563"/>
            <a:ext cx="1119187" cy="112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7" name="Rectangle 86"/>
          <p:cNvSpPr/>
          <p:nvPr/>
        </p:nvSpPr>
        <p:spPr>
          <a:xfrm>
            <a:off x="7551738" y="1319213"/>
            <a:ext cx="1119187" cy="11207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8" name="Rectangle 87"/>
          <p:cNvSpPr/>
          <p:nvPr/>
        </p:nvSpPr>
        <p:spPr>
          <a:xfrm>
            <a:off x="7551738" y="2633663"/>
            <a:ext cx="1119187"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9" name="Rectangle 88"/>
          <p:cNvSpPr/>
          <p:nvPr/>
        </p:nvSpPr>
        <p:spPr>
          <a:xfrm>
            <a:off x="7551738" y="3948113"/>
            <a:ext cx="1119187" cy="112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7" name="Rectangle 36"/>
          <p:cNvSpPr/>
          <p:nvPr/>
        </p:nvSpPr>
        <p:spPr>
          <a:xfrm>
            <a:off x="3578225" y="1319213"/>
            <a:ext cx="1120775"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8" name="Rectangle 37"/>
          <p:cNvSpPr/>
          <p:nvPr/>
        </p:nvSpPr>
        <p:spPr>
          <a:xfrm>
            <a:off x="4902200" y="3948113"/>
            <a:ext cx="1120775" cy="11207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9" name="Rectangle 38"/>
          <p:cNvSpPr/>
          <p:nvPr/>
        </p:nvSpPr>
        <p:spPr>
          <a:xfrm>
            <a:off x="7551738" y="5262563"/>
            <a:ext cx="1119187" cy="11207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 name="Title 1"/>
          <p:cNvSpPr>
            <a:spLocks noGrp="1"/>
          </p:cNvSpPr>
          <p:nvPr>
            <p:ph type="title"/>
          </p:nvPr>
        </p:nvSpPr>
        <p:spPr>
          <a:xfrm>
            <a:off x="900113" y="295275"/>
            <a:ext cx="7700962" cy="419100"/>
          </a:xfrm>
        </p:spPr>
        <p:txBody>
          <a:bodyPr/>
          <a:lstStyle/>
          <a:p>
            <a:pPr eaLnBrk="1" fontAlgn="auto" hangingPunct="1">
              <a:spcAft>
                <a:spcPts val="0"/>
              </a:spcAft>
              <a:defRPr/>
            </a:pPr>
            <a:r>
              <a:rPr lang="en-GB" dirty="0" smtClean="0"/>
              <a:t>Consequences</a:t>
            </a:r>
            <a:endParaRPr lang="en-GB" dirty="0"/>
          </a:p>
        </p:txBody>
      </p:sp>
      <p:sp>
        <p:nvSpPr>
          <p:cNvPr id="32" name="Rectangle 31"/>
          <p:cNvSpPr/>
          <p:nvPr/>
        </p:nvSpPr>
        <p:spPr>
          <a:xfrm>
            <a:off x="3578225" y="1319213"/>
            <a:ext cx="3768725" cy="37512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252000" rIns="252000" bIns="252000" anchor="ctr"/>
          <a:lstStyle/>
          <a:p>
            <a:pPr eaLnBrk="1" fontAlgn="auto" hangingPunct="1">
              <a:spcBef>
                <a:spcPts val="0"/>
              </a:spcBef>
              <a:spcAft>
                <a:spcPts val="0"/>
              </a:spcAft>
              <a:defRPr/>
            </a:pPr>
            <a:endParaRPr lang="en-GB" sz="1400" dirty="0">
              <a:solidFill>
                <a:schemeClr val="bg1"/>
              </a:solidFill>
              <a:cs typeface="Arial" charset="0"/>
              <a:sym typeface="Arial"/>
            </a:endParaRPr>
          </a:p>
        </p:txBody>
      </p:sp>
      <p:sp>
        <p:nvSpPr>
          <p:cNvPr id="33" name="Rectangle 32"/>
          <p:cNvSpPr/>
          <p:nvPr/>
        </p:nvSpPr>
        <p:spPr>
          <a:xfrm>
            <a:off x="4902200" y="5262563"/>
            <a:ext cx="3770313" cy="11207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252000" rIns="144000" bIns="252000" anchor="ctr"/>
          <a:lstStyle/>
          <a:p>
            <a:pPr algn="ctr" eaLnBrk="1" fontAlgn="auto" hangingPunct="1">
              <a:spcBef>
                <a:spcPts val="0"/>
              </a:spcBef>
              <a:spcAft>
                <a:spcPts val="0"/>
              </a:spcAft>
              <a:defRPr/>
            </a:pPr>
            <a:r>
              <a:rPr lang="en-US" sz="1400" b="1" dirty="0">
                <a:solidFill>
                  <a:schemeClr val="bg1"/>
                </a:solidFill>
              </a:rPr>
              <a:t>If you choose to break the Rules, you choose not to work for us.</a:t>
            </a:r>
            <a:endParaRPr lang="en-GB" sz="1400" b="1" dirty="0">
              <a:solidFill>
                <a:schemeClr val="bg1"/>
              </a:solidFill>
              <a:latin typeface="Futura Bold" pitchFamily="2" charset="0"/>
              <a:sym typeface="Arial"/>
            </a:endParaRPr>
          </a:p>
        </p:txBody>
      </p:sp>
      <p:sp>
        <p:nvSpPr>
          <p:cNvPr id="36" name="Rectangle 35"/>
          <p:cNvSpPr/>
          <p:nvPr/>
        </p:nvSpPr>
        <p:spPr>
          <a:xfrm>
            <a:off x="2254250" y="5262563"/>
            <a:ext cx="2444750" cy="11207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252000" rIns="108000" bIns="252000" anchor="ctr"/>
          <a:lstStyle/>
          <a:p>
            <a:pPr eaLnBrk="1" fontAlgn="auto" hangingPunct="1">
              <a:lnSpc>
                <a:spcPct val="120000"/>
              </a:lnSpc>
              <a:spcBef>
                <a:spcPts val="0"/>
              </a:spcBef>
              <a:spcAft>
                <a:spcPts val="0"/>
              </a:spcAft>
              <a:defRPr/>
            </a:pPr>
            <a:r>
              <a:rPr lang="en-GB" sz="1400" dirty="0">
                <a:solidFill>
                  <a:schemeClr val="bg1"/>
                </a:solidFill>
                <a:sym typeface="Arial"/>
              </a:rPr>
              <a:t>The Life-Saving Rules are there to save our life and the lives of others </a:t>
            </a:r>
          </a:p>
        </p:txBody>
      </p:sp>
      <p:pic>
        <p:nvPicPr>
          <p:cNvPr id="40" name="Picture 39" descr="lsr_img_04.jpg"/>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930275" y="2633663"/>
            <a:ext cx="2444750"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3"/>
          <p:cNvSpPr/>
          <p:nvPr/>
        </p:nvSpPr>
        <p:spPr>
          <a:xfrm>
            <a:off x="3759200" y="1408113"/>
            <a:ext cx="3454400" cy="360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eaLnBrk="1" fontAlgn="auto" hangingPunct="1">
              <a:spcBef>
                <a:spcPts val="0"/>
              </a:spcBef>
              <a:spcAft>
                <a:spcPts val="0"/>
              </a:spcAft>
              <a:defRPr/>
            </a:pPr>
            <a:endParaRPr lang="en-GB" sz="1400" b="1" dirty="0">
              <a:solidFill>
                <a:srgbClr val="595959"/>
              </a:solidFill>
              <a:cs typeface="Arial" charset="0"/>
              <a:sym typeface="Arial"/>
            </a:endParaRPr>
          </a:p>
          <a:p>
            <a:pPr marL="180000" indent="-180000" fontAlgn="auto">
              <a:spcBef>
                <a:spcPts val="0"/>
              </a:spcBef>
              <a:spcAft>
                <a:spcPts val="600"/>
              </a:spcAft>
              <a:buClr>
                <a:srgbClr val="D42E12"/>
              </a:buClr>
              <a:buSzPct val="80000"/>
              <a:defRPr/>
            </a:pPr>
            <a:r>
              <a:rPr lang="en-GB" sz="1400" b="1" dirty="0">
                <a:solidFill>
                  <a:schemeClr val="bg1"/>
                </a:solidFill>
                <a:cs typeface="Arial" charset="0"/>
                <a:sym typeface="Arial"/>
              </a:rPr>
              <a:t>What remains unchanged: </a:t>
            </a:r>
          </a:p>
          <a:p>
            <a:pPr marL="180000" indent="-180000" fontAlgn="auto">
              <a:spcBef>
                <a:spcPts val="0"/>
              </a:spcBef>
              <a:spcAft>
                <a:spcPts val="600"/>
              </a:spcAft>
              <a:buClr>
                <a:srgbClr val="D42E12"/>
              </a:buClr>
              <a:buSzPct val="80000"/>
              <a:buFont typeface="Wingdings" pitchFamily="2" charset="2"/>
              <a:buChar char="n"/>
              <a:defRPr/>
            </a:pPr>
            <a:endParaRPr lang="en-GB" sz="1400" b="1" dirty="0">
              <a:solidFill>
                <a:srgbClr val="595959"/>
              </a:solidFill>
              <a:cs typeface="Arial" charset="0"/>
              <a:sym typeface="Arial"/>
            </a:endParaRPr>
          </a:p>
          <a:p>
            <a:pPr marL="180000" indent="-180000" fontAlgn="auto">
              <a:spcBef>
                <a:spcPts val="0"/>
              </a:spcBef>
              <a:spcAft>
                <a:spcPts val="600"/>
              </a:spcAft>
              <a:buClr>
                <a:srgbClr val="D42E12"/>
              </a:buClr>
              <a:buSzPct val="80000"/>
              <a:buFont typeface="Wingdings" pitchFamily="2" charset="2"/>
              <a:buChar char="n"/>
              <a:defRPr/>
            </a:pPr>
            <a:r>
              <a:rPr lang="en-GB" sz="1400" dirty="0">
                <a:solidFill>
                  <a:schemeClr val="bg1"/>
                </a:solidFill>
                <a:cs typeface="Arial" charset="0"/>
                <a:sym typeface="Arial"/>
              </a:rPr>
              <a:t>The aim of the Life-Saving Rules is to prevent harm and save lives</a:t>
            </a:r>
          </a:p>
          <a:p>
            <a:pPr marL="180000" indent="-180000" fontAlgn="auto">
              <a:spcBef>
                <a:spcPts val="0"/>
              </a:spcBef>
              <a:spcAft>
                <a:spcPts val="600"/>
              </a:spcAft>
              <a:buClr>
                <a:srgbClr val="D42E12"/>
              </a:buClr>
              <a:buSzPct val="80000"/>
              <a:buFont typeface="Wingdings" pitchFamily="2" charset="2"/>
              <a:buChar char="n"/>
              <a:defRPr/>
            </a:pPr>
            <a:endParaRPr lang="en-GB" sz="1400" dirty="0">
              <a:solidFill>
                <a:schemeClr val="bg1"/>
              </a:solidFill>
              <a:cs typeface="Arial" charset="0"/>
              <a:sym typeface="Arial"/>
            </a:endParaRPr>
          </a:p>
          <a:p>
            <a:pPr marL="180000" indent="-180000" fontAlgn="auto">
              <a:spcBef>
                <a:spcPts val="0"/>
              </a:spcBef>
              <a:spcAft>
                <a:spcPts val="600"/>
              </a:spcAft>
              <a:buClr>
                <a:srgbClr val="D42E12"/>
              </a:buClr>
              <a:buSzPct val="80000"/>
              <a:buFont typeface="Wingdings" pitchFamily="2" charset="2"/>
              <a:buChar char="n"/>
              <a:defRPr/>
            </a:pPr>
            <a:r>
              <a:rPr lang="en-US" sz="1400" dirty="0">
                <a:solidFill>
                  <a:schemeClr val="bg1"/>
                </a:solidFill>
              </a:rPr>
              <a:t>Each incident will be fully investigated</a:t>
            </a:r>
          </a:p>
          <a:p>
            <a:pPr marL="180000" indent="-180000" fontAlgn="auto">
              <a:spcBef>
                <a:spcPts val="0"/>
              </a:spcBef>
              <a:spcAft>
                <a:spcPts val="600"/>
              </a:spcAft>
              <a:buClr>
                <a:srgbClr val="D42E12"/>
              </a:buClr>
              <a:buSzPct val="80000"/>
              <a:buFont typeface="Wingdings" pitchFamily="2" charset="2"/>
              <a:buChar char="n"/>
              <a:defRPr/>
            </a:pPr>
            <a:endParaRPr lang="en-GB" sz="1400" dirty="0">
              <a:solidFill>
                <a:schemeClr val="bg1"/>
              </a:solidFill>
              <a:cs typeface="Arial" charset="0"/>
              <a:sym typeface="Arial"/>
            </a:endParaRPr>
          </a:p>
          <a:p>
            <a:pPr marL="180000" indent="-180000" fontAlgn="auto">
              <a:spcBef>
                <a:spcPts val="0"/>
              </a:spcBef>
              <a:spcAft>
                <a:spcPts val="600"/>
              </a:spcAft>
              <a:buClr>
                <a:srgbClr val="D42E12"/>
              </a:buClr>
              <a:buSzPct val="80000"/>
              <a:buFont typeface="Wingdings" pitchFamily="2" charset="2"/>
              <a:buChar char="n"/>
              <a:defRPr/>
            </a:pPr>
            <a:r>
              <a:rPr lang="en-GB" sz="1400" dirty="0">
                <a:solidFill>
                  <a:schemeClr val="bg1"/>
                </a:solidFill>
                <a:cs typeface="Arial" charset="0"/>
                <a:sym typeface="Arial"/>
              </a:rPr>
              <a:t>F</a:t>
            </a:r>
            <a:r>
              <a:rPr lang="en-US" sz="1400" dirty="0" err="1">
                <a:solidFill>
                  <a:schemeClr val="bg1"/>
                </a:solidFill>
              </a:rPr>
              <a:t>ailure</a:t>
            </a:r>
            <a:r>
              <a:rPr lang="en-US" sz="1400" dirty="0">
                <a:solidFill>
                  <a:schemeClr val="bg1"/>
                </a:solidFill>
              </a:rPr>
              <a:t> to comply will result in maximum appropriate disciplinary action for </a:t>
            </a:r>
            <a:r>
              <a:rPr lang="en-GB" sz="1400" dirty="0">
                <a:solidFill>
                  <a:schemeClr val="bg1"/>
                </a:solidFill>
                <a:cs typeface="Arial" charset="0"/>
                <a:sym typeface="Arial"/>
              </a:rPr>
              <a:t>all involved in accordance to local law</a:t>
            </a:r>
          </a:p>
          <a:p>
            <a:pPr marL="180000" indent="-180000" fontAlgn="auto">
              <a:spcBef>
                <a:spcPts val="0"/>
              </a:spcBef>
              <a:spcAft>
                <a:spcPts val="600"/>
              </a:spcAft>
              <a:buClr>
                <a:srgbClr val="D42E12"/>
              </a:buClr>
              <a:buSzPct val="80000"/>
              <a:buFont typeface="Wingdings" pitchFamily="2" charset="2"/>
              <a:buChar char="n"/>
              <a:defRPr/>
            </a:pPr>
            <a:endParaRPr lang="en-GB" sz="1400" dirty="0">
              <a:solidFill>
                <a:srgbClr val="595959"/>
              </a:solidFill>
              <a:cs typeface="Arial" charset="0"/>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left)">
                                      <p:cBhvr>
                                        <p:cTn id="7" dur="500"/>
                                        <p:tgtEl>
                                          <p:spTgt spid="66"/>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right)">
                                      <p:cBhvr>
                                        <p:cTn id="10" dur="500"/>
                                        <p:tgtEl>
                                          <p:spTgt spid="6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wipe(up)">
                                      <p:cBhvr>
                                        <p:cTn id="13" dur="500"/>
                                        <p:tgtEl>
                                          <p:spTgt spid="6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wipe(up)">
                                      <p:cBhvr>
                                        <p:cTn id="16" dur="500"/>
                                        <p:tgtEl>
                                          <p:spTgt spid="7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wipe(down)">
                                      <p:cBhvr>
                                        <p:cTn id="19" dur="500"/>
                                        <p:tgtEl>
                                          <p:spTgt spid="71"/>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wipe(right)">
                                      <p:cBhvr>
                                        <p:cTn id="22" dur="500"/>
                                        <p:tgtEl>
                                          <p:spTgt spid="7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wipe(left)">
                                      <p:cBhvr>
                                        <p:cTn id="25" dur="500"/>
                                        <p:tgtEl>
                                          <p:spTgt spid="7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5"/>
                                        </p:tgtEl>
                                        <p:attrNameLst>
                                          <p:attrName>style.visibility</p:attrName>
                                        </p:attrNameLst>
                                      </p:cBhvr>
                                      <p:to>
                                        <p:strVal val="visible"/>
                                      </p:to>
                                    </p:set>
                                    <p:animEffect transition="in" filter="wipe(down)">
                                      <p:cBhvr>
                                        <p:cTn id="28" dur="500"/>
                                        <p:tgtEl>
                                          <p:spTgt spid="75"/>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76"/>
                                        </p:tgtEl>
                                        <p:attrNameLst>
                                          <p:attrName>style.visibility</p:attrName>
                                        </p:attrNameLst>
                                      </p:cBhvr>
                                      <p:to>
                                        <p:strVal val="visible"/>
                                      </p:to>
                                    </p:set>
                                    <p:animEffect transition="in" filter="wipe(up)">
                                      <p:cBhvr>
                                        <p:cTn id="31" dur="500"/>
                                        <p:tgtEl>
                                          <p:spTgt spid="7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77"/>
                                        </p:tgtEl>
                                        <p:attrNameLst>
                                          <p:attrName>style.visibility</p:attrName>
                                        </p:attrNameLst>
                                      </p:cBhvr>
                                      <p:to>
                                        <p:strVal val="visible"/>
                                      </p:to>
                                    </p:set>
                                    <p:animEffect transition="in" filter="wipe(down)">
                                      <p:cBhvr>
                                        <p:cTn id="34" dur="500"/>
                                        <p:tgtEl>
                                          <p:spTgt spid="77"/>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78"/>
                                        </p:tgtEl>
                                        <p:attrNameLst>
                                          <p:attrName>style.visibility</p:attrName>
                                        </p:attrNameLst>
                                      </p:cBhvr>
                                      <p:to>
                                        <p:strVal val="visible"/>
                                      </p:to>
                                    </p:set>
                                    <p:animEffect transition="in" filter="wipe(left)">
                                      <p:cBhvr>
                                        <p:cTn id="37" dur="500"/>
                                        <p:tgtEl>
                                          <p:spTgt spid="78"/>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79"/>
                                        </p:tgtEl>
                                        <p:attrNameLst>
                                          <p:attrName>style.visibility</p:attrName>
                                        </p:attrNameLst>
                                      </p:cBhvr>
                                      <p:to>
                                        <p:strVal val="visible"/>
                                      </p:to>
                                    </p:set>
                                    <p:animEffect transition="in" filter="wipe(up)">
                                      <p:cBhvr>
                                        <p:cTn id="40" dur="500"/>
                                        <p:tgtEl>
                                          <p:spTgt spid="79"/>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81"/>
                                        </p:tgtEl>
                                        <p:attrNameLst>
                                          <p:attrName>style.visibility</p:attrName>
                                        </p:attrNameLst>
                                      </p:cBhvr>
                                      <p:to>
                                        <p:strVal val="visible"/>
                                      </p:to>
                                    </p:set>
                                    <p:animEffect transition="in" filter="wipe(up)">
                                      <p:cBhvr>
                                        <p:cTn id="43" dur="500"/>
                                        <p:tgtEl>
                                          <p:spTgt spid="81"/>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82"/>
                                        </p:tgtEl>
                                        <p:attrNameLst>
                                          <p:attrName>style.visibility</p:attrName>
                                        </p:attrNameLst>
                                      </p:cBhvr>
                                      <p:to>
                                        <p:strVal val="visible"/>
                                      </p:to>
                                    </p:set>
                                    <p:animEffect transition="in" filter="wipe(down)">
                                      <p:cBhvr>
                                        <p:cTn id="46" dur="500"/>
                                        <p:tgtEl>
                                          <p:spTgt spid="82"/>
                                        </p:tgtEl>
                                      </p:cBhvr>
                                    </p:animEffect>
                                  </p:childTnLst>
                                </p:cTn>
                              </p:par>
                              <p:par>
                                <p:cTn id="47" presetID="22" presetClass="entr" presetSubtype="2" fill="hold" grpId="0" nodeType="withEffect">
                                  <p:stCondLst>
                                    <p:cond delay="0"/>
                                  </p:stCondLst>
                                  <p:childTnLst>
                                    <p:set>
                                      <p:cBhvr>
                                        <p:cTn id="48" dur="1" fill="hold">
                                          <p:stCondLst>
                                            <p:cond delay="0"/>
                                          </p:stCondLst>
                                        </p:cTn>
                                        <p:tgtEl>
                                          <p:spTgt spid="83"/>
                                        </p:tgtEl>
                                        <p:attrNameLst>
                                          <p:attrName>style.visibility</p:attrName>
                                        </p:attrNameLst>
                                      </p:cBhvr>
                                      <p:to>
                                        <p:strVal val="visible"/>
                                      </p:to>
                                    </p:set>
                                    <p:animEffect transition="in" filter="wipe(right)">
                                      <p:cBhvr>
                                        <p:cTn id="49" dur="500"/>
                                        <p:tgtEl>
                                          <p:spTgt spid="83"/>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84"/>
                                        </p:tgtEl>
                                        <p:attrNameLst>
                                          <p:attrName>style.visibility</p:attrName>
                                        </p:attrNameLst>
                                      </p:cBhvr>
                                      <p:to>
                                        <p:strVal val="visible"/>
                                      </p:to>
                                    </p:set>
                                    <p:animEffect transition="in" filter="wipe(up)">
                                      <p:cBhvr>
                                        <p:cTn id="52" dur="500"/>
                                        <p:tgtEl>
                                          <p:spTgt spid="84"/>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85"/>
                                        </p:tgtEl>
                                        <p:attrNameLst>
                                          <p:attrName>style.visibility</p:attrName>
                                        </p:attrNameLst>
                                      </p:cBhvr>
                                      <p:to>
                                        <p:strVal val="visible"/>
                                      </p:to>
                                    </p:set>
                                    <p:animEffect transition="in" filter="wipe(right)">
                                      <p:cBhvr>
                                        <p:cTn id="55" dur="500"/>
                                        <p:tgtEl>
                                          <p:spTgt spid="85"/>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86"/>
                                        </p:tgtEl>
                                        <p:attrNameLst>
                                          <p:attrName>style.visibility</p:attrName>
                                        </p:attrNameLst>
                                      </p:cBhvr>
                                      <p:to>
                                        <p:strVal val="visible"/>
                                      </p:to>
                                    </p:set>
                                    <p:animEffect transition="in" filter="wipe(down)">
                                      <p:cBhvr>
                                        <p:cTn id="58" dur="500"/>
                                        <p:tgtEl>
                                          <p:spTgt spid="86"/>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87"/>
                                        </p:tgtEl>
                                        <p:attrNameLst>
                                          <p:attrName>style.visibility</p:attrName>
                                        </p:attrNameLst>
                                      </p:cBhvr>
                                      <p:to>
                                        <p:strVal val="visible"/>
                                      </p:to>
                                    </p:set>
                                    <p:animEffect transition="in" filter="wipe(right)">
                                      <p:cBhvr>
                                        <p:cTn id="61" dur="500"/>
                                        <p:tgtEl>
                                          <p:spTgt spid="87"/>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88"/>
                                        </p:tgtEl>
                                        <p:attrNameLst>
                                          <p:attrName>style.visibility</p:attrName>
                                        </p:attrNameLst>
                                      </p:cBhvr>
                                      <p:to>
                                        <p:strVal val="visible"/>
                                      </p:to>
                                    </p:set>
                                    <p:animEffect transition="in" filter="wipe(up)">
                                      <p:cBhvr>
                                        <p:cTn id="64" dur="500"/>
                                        <p:tgtEl>
                                          <p:spTgt spid="88"/>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89"/>
                                        </p:tgtEl>
                                        <p:attrNameLst>
                                          <p:attrName>style.visibility</p:attrName>
                                        </p:attrNameLst>
                                      </p:cBhvr>
                                      <p:to>
                                        <p:strVal val="visible"/>
                                      </p:to>
                                    </p:set>
                                    <p:animEffect transition="in" filter="wipe(down)">
                                      <p:cBhvr>
                                        <p:cTn id="67" dur="500"/>
                                        <p:tgtEl>
                                          <p:spTgt spid="89"/>
                                        </p:tgtEl>
                                      </p:cBhvr>
                                    </p:animEffect>
                                  </p:childTnLst>
                                </p:cTn>
                              </p:par>
                              <p:par>
                                <p:cTn id="68" presetID="22" presetClass="entr" presetSubtype="2" fill="hold" grpId="0"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right)">
                                      <p:cBhvr>
                                        <p:cTn id="70" dur="500"/>
                                        <p:tgtEl>
                                          <p:spTgt spid="37"/>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wipe(up)">
                                      <p:cBhvr>
                                        <p:cTn id="73" dur="500"/>
                                        <p:tgtEl>
                                          <p:spTgt spid="38"/>
                                        </p:tgtEl>
                                      </p:cBhvr>
                                    </p:animEffect>
                                  </p:childTnLst>
                                </p:cTn>
                              </p:par>
                              <p:par>
                                <p:cTn id="74" presetID="22" presetClass="entr" presetSubtype="1" fill="hold" grpId="0" nodeType="with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wipe(up)">
                                      <p:cBhvr>
                                        <p:cTn id="76" dur="500"/>
                                        <p:tgtEl>
                                          <p:spTgt spid="39"/>
                                        </p:tgtEl>
                                      </p:cBhvr>
                                    </p:animEffect>
                                  </p:childTnLst>
                                </p:cTn>
                              </p:par>
                              <p:par>
                                <p:cTn id="77" presetID="22" presetClass="entr" presetSubtype="8" fill="hold" grpId="0" nodeType="withEffect">
                                  <p:stCondLst>
                                    <p:cond delay="1000"/>
                                  </p:stCondLst>
                                  <p:childTnLst>
                                    <p:set>
                                      <p:cBhvr>
                                        <p:cTn id="78" dur="1" fill="hold">
                                          <p:stCondLst>
                                            <p:cond delay="0"/>
                                          </p:stCondLst>
                                        </p:cTn>
                                        <p:tgtEl>
                                          <p:spTgt spid="32"/>
                                        </p:tgtEl>
                                        <p:attrNameLst>
                                          <p:attrName>style.visibility</p:attrName>
                                        </p:attrNameLst>
                                      </p:cBhvr>
                                      <p:to>
                                        <p:strVal val="visible"/>
                                      </p:to>
                                    </p:set>
                                    <p:animEffect transition="in" filter="wipe(left)">
                                      <p:cBhvr>
                                        <p:cTn id="79" dur="500"/>
                                        <p:tgtEl>
                                          <p:spTgt spid="32"/>
                                        </p:tgtEl>
                                      </p:cBhvr>
                                    </p:animEffect>
                                  </p:childTnLst>
                                </p:cTn>
                              </p:par>
                              <p:par>
                                <p:cTn id="80" presetID="22" presetClass="entr" presetSubtype="2" fill="hold" nodeType="withEffect">
                                  <p:stCondLst>
                                    <p:cond delay="1000"/>
                                  </p:stCondLst>
                                  <p:childTnLst>
                                    <p:set>
                                      <p:cBhvr>
                                        <p:cTn id="81" dur="1" fill="hold">
                                          <p:stCondLst>
                                            <p:cond delay="0"/>
                                          </p:stCondLst>
                                        </p:cTn>
                                        <p:tgtEl>
                                          <p:spTgt spid="40"/>
                                        </p:tgtEl>
                                        <p:attrNameLst>
                                          <p:attrName>style.visibility</p:attrName>
                                        </p:attrNameLst>
                                      </p:cBhvr>
                                      <p:to>
                                        <p:strVal val="visible"/>
                                      </p:to>
                                    </p:set>
                                    <p:animEffect transition="in" filter="wipe(right)">
                                      <p:cBhvr>
                                        <p:cTn id="82" dur="500"/>
                                        <p:tgtEl>
                                          <p:spTgt spid="40"/>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2"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wipe(right)">
                                      <p:cBhvr>
                                        <p:cTn id="87" dur="500"/>
                                        <p:tgtEl>
                                          <p:spTgt spid="36"/>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wipe(left)">
                                      <p:cBhvr>
                                        <p:cTn id="90" dur="500"/>
                                        <p:tgtEl>
                                          <p:spTgt spid="33"/>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ntr" presetSubtype="0" fill="hold" nodeType="clickEffect">
                                  <p:stCondLst>
                                    <p:cond delay="0"/>
                                  </p:stCondLst>
                                  <p:childTnLst>
                                    <p:set>
                                      <p:cBhvr>
                                        <p:cTn id="94" dur="1" fill="hold">
                                          <p:stCondLst>
                                            <p:cond delay="0"/>
                                          </p:stCondLst>
                                        </p:cTn>
                                        <p:tgtEl>
                                          <p:spTgt spid="34">
                                            <p:txEl>
                                              <p:pRg st="3" end="3"/>
                                            </p:txEl>
                                          </p:spTgt>
                                        </p:tgtEl>
                                        <p:attrNameLst>
                                          <p:attrName>style.visibility</p:attrName>
                                        </p:attrNameLst>
                                      </p:cBhvr>
                                      <p:to>
                                        <p:strVal val="visible"/>
                                      </p:to>
                                    </p:set>
                                    <p:animEffect transition="in" filter="fade">
                                      <p:cBhvr>
                                        <p:cTn id="95" dur="500"/>
                                        <p:tgtEl>
                                          <p:spTgt spid="34">
                                            <p:txEl>
                                              <p:pRg st="3" end="3"/>
                                            </p:txEl>
                                          </p:spTgt>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10" presetClass="entr" presetSubtype="0" fill="hold" nodeType="clickEffect">
                                  <p:stCondLst>
                                    <p:cond delay="0"/>
                                  </p:stCondLst>
                                  <p:childTnLst>
                                    <p:set>
                                      <p:cBhvr>
                                        <p:cTn id="99" dur="1" fill="hold">
                                          <p:stCondLst>
                                            <p:cond delay="0"/>
                                          </p:stCondLst>
                                        </p:cTn>
                                        <p:tgtEl>
                                          <p:spTgt spid="34">
                                            <p:txEl>
                                              <p:pRg st="5" end="5"/>
                                            </p:txEl>
                                          </p:spTgt>
                                        </p:tgtEl>
                                        <p:attrNameLst>
                                          <p:attrName>style.visibility</p:attrName>
                                        </p:attrNameLst>
                                      </p:cBhvr>
                                      <p:to>
                                        <p:strVal val="visible"/>
                                      </p:to>
                                    </p:set>
                                    <p:animEffect transition="in" filter="fade">
                                      <p:cBhvr>
                                        <p:cTn id="100" dur="500"/>
                                        <p:tgtEl>
                                          <p:spTgt spid="34">
                                            <p:txEl>
                                              <p:pRg st="5" end="5"/>
                                            </p:txEl>
                                          </p:spTgt>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ntr" presetSubtype="0" fill="hold" nodeType="clickEffect">
                                  <p:stCondLst>
                                    <p:cond delay="0"/>
                                  </p:stCondLst>
                                  <p:childTnLst>
                                    <p:set>
                                      <p:cBhvr>
                                        <p:cTn id="104" dur="1" fill="hold">
                                          <p:stCondLst>
                                            <p:cond delay="0"/>
                                          </p:stCondLst>
                                        </p:cTn>
                                        <p:tgtEl>
                                          <p:spTgt spid="34">
                                            <p:txEl>
                                              <p:pRg st="7" end="7"/>
                                            </p:txEl>
                                          </p:spTgt>
                                        </p:tgtEl>
                                        <p:attrNameLst>
                                          <p:attrName>style.visibility</p:attrName>
                                        </p:attrNameLst>
                                      </p:cBhvr>
                                      <p:to>
                                        <p:strVal val="visible"/>
                                      </p:to>
                                    </p:set>
                                    <p:animEffect transition="in" filter="fade">
                                      <p:cBhvr>
                                        <p:cTn id="105" dur="500"/>
                                        <p:tgtEl>
                                          <p:spTgt spid="34">
                                            <p:txEl>
                                              <p:pRg st="7" end="7"/>
                                            </p:txEl>
                                          </p:spTgt>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0" presetClass="entr" presetSubtype="0" fill="hold" nodeType="clickEffect">
                                  <p:stCondLst>
                                    <p:cond delay="0"/>
                                  </p:stCondLst>
                                  <p:childTnLst>
                                    <p:set>
                                      <p:cBhvr>
                                        <p:cTn id="109" dur="1" fill="hold">
                                          <p:stCondLst>
                                            <p:cond delay="0"/>
                                          </p:stCondLst>
                                        </p:cTn>
                                        <p:tgtEl>
                                          <p:spTgt spid="34">
                                            <p:txEl>
                                              <p:pRg st="1" end="1"/>
                                            </p:txEl>
                                          </p:spTgt>
                                        </p:tgtEl>
                                        <p:attrNameLst>
                                          <p:attrName>style.visibility</p:attrName>
                                        </p:attrNameLst>
                                      </p:cBhvr>
                                      <p:to>
                                        <p:strVal val="visible"/>
                                      </p:to>
                                    </p:set>
                                    <p:animEffect transition="in" filter="fade">
                                      <p:cBhvr>
                                        <p:cTn id="110" dur="500"/>
                                        <p:tgtEl>
                                          <p:spTgt spid="3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8" grpId="0" animBg="1"/>
      <p:bldP spid="69" grpId="0" animBg="1"/>
      <p:bldP spid="70" grpId="0" animBg="1"/>
      <p:bldP spid="71" grpId="0" animBg="1"/>
      <p:bldP spid="72" grpId="0" animBg="1"/>
      <p:bldP spid="74" grpId="0" animBg="1"/>
      <p:bldP spid="75" grpId="0" animBg="1"/>
      <p:bldP spid="76" grpId="0" animBg="1"/>
      <p:bldP spid="77" grpId="0" animBg="1"/>
      <p:bldP spid="78" grpId="0" animBg="1"/>
      <p:bldP spid="79" grpId="0" animBg="1"/>
      <p:bldP spid="81" grpId="0" animBg="1"/>
      <p:bldP spid="82" grpId="0" animBg="1"/>
      <p:bldP spid="83" grpId="0" animBg="1"/>
      <p:bldP spid="84" grpId="0" animBg="1"/>
      <p:bldP spid="85" grpId="0" animBg="1"/>
      <p:bldP spid="86" grpId="0" animBg="1"/>
      <p:bldP spid="87" grpId="0" animBg="1"/>
      <p:bldP spid="88" grpId="0" animBg="1"/>
      <p:bldP spid="89" grpId="0" animBg="1"/>
      <p:bldP spid="37" grpId="0" animBg="1"/>
      <p:bldP spid="38" grpId="0" animBg="1"/>
      <p:bldP spid="39" grpId="0" animBg="1"/>
      <p:bldP spid="32" grpId="0" animBg="1"/>
      <p:bldP spid="33" grpId="0" animBg="1"/>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0" y="1022350"/>
            <a:ext cx="9144000" cy="583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00113" y="295275"/>
            <a:ext cx="7770812" cy="419100"/>
          </a:xfrm>
        </p:spPr>
        <p:txBody>
          <a:bodyPr/>
          <a:lstStyle/>
          <a:p>
            <a:pPr eaLnBrk="1" fontAlgn="auto" hangingPunct="1">
              <a:spcAft>
                <a:spcPts val="0"/>
              </a:spcAft>
              <a:defRPr/>
            </a:pPr>
            <a:r>
              <a:rPr lang="de-DE" dirty="0" smtClean="0"/>
              <a:t>CONTENTS</a:t>
            </a:r>
            <a:endParaRPr lang="en-GB" dirty="0"/>
          </a:p>
        </p:txBody>
      </p:sp>
      <p:sp>
        <p:nvSpPr>
          <p:cNvPr id="11" name="Footer Placeholder 10"/>
          <p:cNvSpPr>
            <a:spLocks noGrp="1"/>
          </p:cNvSpPr>
          <p:nvPr>
            <p:ph type="ftr" sz="quarter" idx="4294967295"/>
          </p:nvPr>
        </p:nvSpPr>
        <p:spPr>
          <a:xfrm>
            <a:off x="3854450" y="6470650"/>
            <a:ext cx="2160588" cy="307975"/>
          </a:xfrm>
          <a:prstGeom prst="rect">
            <a:avLst/>
          </a:prstGeom>
        </p:spPr>
        <p:txBody>
          <a:bodyPr/>
          <a:lstStyle/>
          <a:p>
            <a:pPr eaLnBrk="1" fontAlgn="auto" hangingPunct="1">
              <a:spcBef>
                <a:spcPts val="0"/>
              </a:spcBef>
              <a:spcAft>
                <a:spcPts val="0"/>
              </a:spcAft>
              <a:defRPr/>
            </a:pPr>
            <a:r>
              <a:rPr lang="en-GB" dirty="0">
                <a:latin typeface="+mj-lt"/>
                <a:cs typeface="+mn-cs"/>
              </a:rPr>
              <a:t> </a:t>
            </a:r>
          </a:p>
        </p:txBody>
      </p:sp>
      <p:sp>
        <p:nvSpPr>
          <p:cNvPr id="67" name="Rectangle 66"/>
          <p:cNvSpPr/>
          <p:nvPr/>
        </p:nvSpPr>
        <p:spPr>
          <a:xfrm>
            <a:off x="927100" y="1319213"/>
            <a:ext cx="3768725" cy="41576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252000" rIns="252000" bIns="252000"/>
          <a:lstStyle/>
          <a:p>
            <a:pPr eaLnBrk="1" fontAlgn="auto" hangingPunct="1">
              <a:spcBef>
                <a:spcPts val="0"/>
              </a:spcBef>
              <a:spcAft>
                <a:spcPts val="0"/>
              </a:spcAft>
              <a:defRPr/>
            </a:pPr>
            <a:r>
              <a:rPr lang="en-US" sz="1600" dirty="0">
                <a:solidFill>
                  <a:schemeClr val="tx1"/>
                </a:solidFill>
                <a:latin typeface="+mj-lt"/>
              </a:rPr>
              <a:t>WHY HAVE THIS SESSION?</a:t>
            </a:r>
          </a:p>
          <a:p>
            <a:pPr eaLnBrk="1" fontAlgn="auto" hangingPunct="1">
              <a:lnSpc>
                <a:spcPct val="200000"/>
              </a:lnSpc>
              <a:spcBef>
                <a:spcPts val="0"/>
              </a:spcBef>
              <a:spcAft>
                <a:spcPts val="0"/>
              </a:spcAft>
              <a:defRPr/>
            </a:pPr>
            <a:r>
              <a:rPr lang="en-US" sz="1600" dirty="0">
                <a:solidFill>
                  <a:schemeClr val="tx1"/>
                </a:solidFill>
                <a:latin typeface="+mj-lt"/>
              </a:rPr>
              <a:t>SESSION OVERVIEW</a:t>
            </a:r>
          </a:p>
          <a:p>
            <a:pPr eaLnBrk="1" fontAlgn="auto" hangingPunct="1">
              <a:lnSpc>
                <a:spcPct val="200000"/>
              </a:lnSpc>
              <a:spcBef>
                <a:spcPts val="0"/>
              </a:spcBef>
              <a:spcAft>
                <a:spcPts val="0"/>
              </a:spcAft>
              <a:defRPr/>
            </a:pPr>
            <a:r>
              <a:rPr lang="en-US" sz="1600" dirty="0">
                <a:solidFill>
                  <a:schemeClr val="tx1"/>
                </a:solidFill>
                <a:latin typeface="+mj-lt"/>
              </a:rPr>
              <a:t>VIDEO &amp; DISCUSSION</a:t>
            </a:r>
          </a:p>
          <a:p>
            <a:pPr eaLnBrk="1" fontAlgn="auto" hangingPunct="1">
              <a:lnSpc>
                <a:spcPct val="200000"/>
              </a:lnSpc>
              <a:spcBef>
                <a:spcPts val="0"/>
              </a:spcBef>
              <a:spcAft>
                <a:spcPts val="0"/>
              </a:spcAft>
              <a:defRPr/>
            </a:pPr>
            <a:r>
              <a:rPr lang="en-US" sz="1600" dirty="0">
                <a:solidFill>
                  <a:schemeClr val="tx1"/>
                </a:solidFill>
                <a:latin typeface="+mj-lt"/>
              </a:rPr>
              <a:t>REALITY + SUMMARY</a:t>
            </a:r>
          </a:p>
          <a:p>
            <a:pPr eaLnBrk="1" fontAlgn="auto" hangingPunct="1">
              <a:lnSpc>
                <a:spcPct val="200000"/>
              </a:lnSpc>
              <a:spcBef>
                <a:spcPts val="0"/>
              </a:spcBef>
              <a:spcAft>
                <a:spcPts val="0"/>
              </a:spcAft>
              <a:defRPr/>
            </a:pPr>
            <a:r>
              <a:rPr lang="en-US" sz="1600" dirty="0">
                <a:solidFill>
                  <a:schemeClr val="tx1"/>
                </a:solidFill>
                <a:latin typeface="+mj-lt"/>
              </a:rPr>
              <a:t>CONSEQUENCES</a:t>
            </a:r>
          </a:p>
          <a:p>
            <a:pPr eaLnBrk="1" fontAlgn="auto" hangingPunct="1">
              <a:lnSpc>
                <a:spcPct val="200000"/>
              </a:lnSpc>
              <a:spcBef>
                <a:spcPts val="0"/>
              </a:spcBef>
              <a:spcAft>
                <a:spcPts val="0"/>
              </a:spcAft>
              <a:defRPr/>
            </a:pPr>
            <a:r>
              <a:rPr lang="en-US" sz="1600" dirty="0">
                <a:solidFill>
                  <a:schemeClr val="tx1"/>
                </a:solidFill>
                <a:latin typeface="Futura Bold" pitchFamily="2" charset="0"/>
              </a:rPr>
              <a:t>INTERVENTION</a:t>
            </a:r>
          </a:p>
          <a:p>
            <a:pPr eaLnBrk="1" fontAlgn="auto" hangingPunct="1">
              <a:lnSpc>
                <a:spcPct val="200000"/>
              </a:lnSpc>
              <a:spcBef>
                <a:spcPts val="0"/>
              </a:spcBef>
              <a:spcAft>
                <a:spcPts val="0"/>
              </a:spcAft>
              <a:defRPr/>
            </a:pPr>
            <a:r>
              <a:rPr lang="en-US" sz="1600" dirty="0">
                <a:solidFill>
                  <a:schemeClr val="tx1"/>
                </a:solidFill>
              </a:rPr>
              <a:t>REPORTING</a:t>
            </a:r>
          </a:p>
          <a:p>
            <a:pPr eaLnBrk="1" fontAlgn="auto" hangingPunct="1">
              <a:lnSpc>
                <a:spcPct val="200000"/>
              </a:lnSpc>
              <a:spcBef>
                <a:spcPts val="0"/>
              </a:spcBef>
              <a:spcAft>
                <a:spcPts val="0"/>
              </a:spcAft>
              <a:defRPr/>
            </a:pPr>
            <a:r>
              <a:rPr lang="en-US" sz="1600" dirty="0">
                <a:solidFill>
                  <a:schemeClr val="tx1"/>
                </a:solidFill>
              </a:rPr>
              <a:t>CLOSE</a:t>
            </a:r>
            <a:endParaRPr lang="en-GB" sz="1600" dirty="0">
              <a:solidFill>
                <a:schemeClr val="tx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up)">
                                      <p:cBhvr>
                                        <p:cTn id="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6227763" y="1319213"/>
            <a:ext cx="1119187"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8" name="Rectangle 67"/>
          <p:cNvSpPr/>
          <p:nvPr/>
        </p:nvSpPr>
        <p:spPr>
          <a:xfrm>
            <a:off x="2254250" y="2633663"/>
            <a:ext cx="1119188"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9" name="Rectangle 68"/>
          <p:cNvSpPr/>
          <p:nvPr/>
        </p:nvSpPr>
        <p:spPr>
          <a:xfrm>
            <a:off x="3578225" y="2633663"/>
            <a:ext cx="1120775" cy="11207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0" name="Rectangle 69"/>
          <p:cNvSpPr/>
          <p:nvPr/>
        </p:nvSpPr>
        <p:spPr>
          <a:xfrm>
            <a:off x="4902200" y="2633663"/>
            <a:ext cx="1120775"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1" name="Rectangle 70"/>
          <p:cNvSpPr/>
          <p:nvPr/>
        </p:nvSpPr>
        <p:spPr>
          <a:xfrm>
            <a:off x="6227763" y="2633663"/>
            <a:ext cx="1119187" cy="11207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2" name="Rectangle 71"/>
          <p:cNvSpPr/>
          <p:nvPr/>
        </p:nvSpPr>
        <p:spPr>
          <a:xfrm>
            <a:off x="4902200" y="1319213"/>
            <a:ext cx="1120775" cy="112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4" name="Rectangle 73"/>
          <p:cNvSpPr/>
          <p:nvPr/>
        </p:nvSpPr>
        <p:spPr>
          <a:xfrm>
            <a:off x="2254250" y="1319213"/>
            <a:ext cx="1119188" cy="11207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5" name="Rectangle 74"/>
          <p:cNvSpPr/>
          <p:nvPr/>
        </p:nvSpPr>
        <p:spPr>
          <a:xfrm>
            <a:off x="930275" y="1319213"/>
            <a:ext cx="1119188"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6" name="Rectangle 75"/>
          <p:cNvSpPr/>
          <p:nvPr/>
        </p:nvSpPr>
        <p:spPr>
          <a:xfrm>
            <a:off x="930275" y="2633663"/>
            <a:ext cx="1119188" cy="11207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7" name="Rectangle 76"/>
          <p:cNvSpPr/>
          <p:nvPr/>
        </p:nvSpPr>
        <p:spPr>
          <a:xfrm>
            <a:off x="930275" y="3948113"/>
            <a:ext cx="1119188" cy="112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8" name="Rectangle 77"/>
          <p:cNvSpPr/>
          <p:nvPr/>
        </p:nvSpPr>
        <p:spPr>
          <a:xfrm>
            <a:off x="2254250" y="3948113"/>
            <a:ext cx="1119188"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9" name="Rectangle 78"/>
          <p:cNvSpPr/>
          <p:nvPr/>
        </p:nvSpPr>
        <p:spPr>
          <a:xfrm>
            <a:off x="3578225" y="3948113"/>
            <a:ext cx="1120775"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1" name="Rectangle 80"/>
          <p:cNvSpPr/>
          <p:nvPr/>
        </p:nvSpPr>
        <p:spPr>
          <a:xfrm>
            <a:off x="6227763" y="3948113"/>
            <a:ext cx="1119187"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2" name="Rectangle 81"/>
          <p:cNvSpPr/>
          <p:nvPr/>
        </p:nvSpPr>
        <p:spPr>
          <a:xfrm>
            <a:off x="930275" y="5262563"/>
            <a:ext cx="1119188" cy="11207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3" name="Rectangle 82"/>
          <p:cNvSpPr/>
          <p:nvPr/>
        </p:nvSpPr>
        <p:spPr>
          <a:xfrm>
            <a:off x="2254250" y="5262563"/>
            <a:ext cx="1119188"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4" name="Rectangle 83"/>
          <p:cNvSpPr/>
          <p:nvPr/>
        </p:nvSpPr>
        <p:spPr>
          <a:xfrm>
            <a:off x="3578225" y="5262563"/>
            <a:ext cx="1120775" cy="11207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5" name="Rectangle 84"/>
          <p:cNvSpPr/>
          <p:nvPr/>
        </p:nvSpPr>
        <p:spPr>
          <a:xfrm>
            <a:off x="4902200" y="5262563"/>
            <a:ext cx="1120775"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6" name="Rectangle 85"/>
          <p:cNvSpPr/>
          <p:nvPr/>
        </p:nvSpPr>
        <p:spPr>
          <a:xfrm>
            <a:off x="6227763" y="5262563"/>
            <a:ext cx="1119187" cy="112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7" name="Rectangle 86"/>
          <p:cNvSpPr/>
          <p:nvPr/>
        </p:nvSpPr>
        <p:spPr>
          <a:xfrm>
            <a:off x="7551738" y="1319213"/>
            <a:ext cx="1119187" cy="11207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8" name="Rectangle 87"/>
          <p:cNvSpPr/>
          <p:nvPr/>
        </p:nvSpPr>
        <p:spPr>
          <a:xfrm>
            <a:off x="7551738" y="2633663"/>
            <a:ext cx="1119187"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9" name="Rectangle 88"/>
          <p:cNvSpPr/>
          <p:nvPr/>
        </p:nvSpPr>
        <p:spPr>
          <a:xfrm>
            <a:off x="7551738" y="3948113"/>
            <a:ext cx="1119187" cy="112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7" name="Rectangle 36"/>
          <p:cNvSpPr/>
          <p:nvPr/>
        </p:nvSpPr>
        <p:spPr>
          <a:xfrm>
            <a:off x="3578225" y="1319213"/>
            <a:ext cx="1120775"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8" name="Rectangle 37"/>
          <p:cNvSpPr/>
          <p:nvPr/>
        </p:nvSpPr>
        <p:spPr>
          <a:xfrm>
            <a:off x="4902200" y="3948113"/>
            <a:ext cx="1120775" cy="11207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9" name="Rectangle 38"/>
          <p:cNvSpPr/>
          <p:nvPr/>
        </p:nvSpPr>
        <p:spPr>
          <a:xfrm>
            <a:off x="7551738" y="5262563"/>
            <a:ext cx="1119187" cy="11207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 name="Title 1"/>
          <p:cNvSpPr>
            <a:spLocks noGrp="1"/>
          </p:cNvSpPr>
          <p:nvPr>
            <p:ph type="title"/>
          </p:nvPr>
        </p:nvSpPr>
        <p:spPr>
          <a:xfrm>
            <a:off x="900113" y="295275"/>
            <a:ext cx="7700962" cy="419100"/>
          </a:xfrm>
        </p:spPr>
        <p:txBody>
          <a:bodyPr/>
          <a:lstStyle/>
          <a:p>
            <a:pPr eaLnBrk="1" fontAlgn="auto" hangingPunct="1">
              <a:spcAft>
                <a:spcPts val="0"/>
              </a:spcAft>
              <a:defRPr/>
            </a:pPr>
            <a:r>
              <a:rPr lang="en-GB" dirty="0" smtClean="0"/>
              <a:t>Intervention</a:t>
            </a:r>
            <a:endParaRPr lang="en-GB" dirty="0"/>
          </a:p>
        </p:txBody>
      </p:sp>
      <p:sp>
        <p:nvSpPr>
          <p:cNvPr id="31" name="Rectangle 30"/>
          <p:cNvSpPr/>
          <p:nvPr/>
        </p:nvSpPr>
        <p:spPr>
          <a:xfrm>
            <a:off x="930275" y="1319213"/>
            <a:ext cx="3768725" cy="37512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252000" rIns="144000" bIns="252000" anchor="ctr"/>
          <a:lstStyle/>
          <a:p>
            <a:pPr eaLnBrk="1" fontAlgn="auto" hangingPunct="1">
              <a:spcBef>
                <a:spcPts val="0"/>
              </a:spcBef>
              <a:spcAft>
                <a:spcPts val="0"/>
              </a:spcAft>
              <a:defRPr/>
            </a:pPr>
            <a:endParaRPr lang="en-GB" sz="1400" dirty="0">
              <a:solidFill>
                <a:schemeClr val="bg1"/>
              </a:solidFill>
              <a:sym typeface="Arial"/>
            </a:endParaRPr>
          </a:p>
        </p:txBody>
      </p:sp>
      <p:sp>
        <p:nvSpPr>
          <p:cNvPr id="34" name="Rectangle 33"/>
          <p:cNvSpPr/>
          <p:nvPr/>
        </p:nvSpPr>
        <p:spPr>
          <a:xfrm>
            <a:off x="6227763" y="3948113"/>
            <a:ext cx="2443162" cy="11207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252000" rIns="144000" bIns="252000" anchor="ctr"/>
          <a:lstStyle/>
          <a:p>
            <a:pPr fontAlgn="auto">
              <a:lnSpc>
                <a:spcPct val="110000"/>
              </a:lnSpc>
              <a:spcBef>
                <a:spcPts val="0"/>
              </a:spcBef>
              <a:spcAft>
                <a:spcPts val="600"/>
              </a:spcAft>
              <a:buClr>
                <a:srgbClr val="D42E12"/>
              </a:buClr>
              <a:buSzPct val="75000"/>
              <a:defRPr/>
            </a:pPr>
            <a:r>
              <a:rPr lang="en-GB" sz="1400" dirty="0">
                <a:solidFill>
                  <a:schemeClr val="bg1"/>
                </a:solidFill>
                <a:sym typeface="Arial"/>
              </a:rPr>
              <a:t>You and I are responsible</a:t>
            </a:r>
            <a:br>
              <a:rPr lang="en-GB" sz="1400" dirty="0">
                <a:solidFill>
                  <a:schemeClr val="bg1"/>
                </a:solidFill>
                <a:sym typeface="Arial"/>
              </a:rPr>
            </a:br>
            <a:r>
              <a:rPr lang="en-GB" sz="1400" dirty="0">
                <a:solidFill>
                  <a:schemeClr val="bg1"/>
                </a:solidFill>
                <a:sym typeface="Arial"/>
              </a:rPr>
              <a:t>to intervene with each other. Failure to intervene is like</a:t>
            </a:r>
            <a:br>
              <a:rPr lang="en-GB" sz="1400" dirty="0">
                <a:solidFill>
                  <a:schemeClr val="bg1"/>
                </a:solidFill>
                <a:sym typeface="Arial"/>
              </a:rPr>
            </a:br>
            <a:r>
              <a:rPr lang="en-GB" sz="1400" dirty="0">
                <a:solidFill>
                  <a:schemeClr val="bg1"/>
                </a:solidFill>
                <a:sym typeface="Arial"/>
              </a:rPr>
              <a:t>an unsafe act.</a:t>
            </a:r>
          </a:p>
        </p:txBody>
      </p:sp>
      <p:pic>
        <p:nvPicPr>
          <p:cNvPr id="35" name="Picture 34" descr="lsr_img_04.jpg"/>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4902200" y="1319213"/>
            <a:ext cx="2444750"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40"/>
          <p:cNvSpPr txBox="1"/>
          <p:nvPr/>
        </p:nvSpPr>
        <p:spPr>
          <a:xfrm>
            <a:off x="1104900" y="1485900"/>
            <a:ext cx="3533775" cy="3429000"/>
          </a:xfrm>
          <a:prstGeom prst="rect">
            <a:avLst/>
          </a:prstGeom>
          <a:noFill/>
        </p:spPr>
        <p:txBody>
          <a:bodyPr lIns="0" tIns="0" rIns="0" bIns="0"/>
          <a:lstStyle/>
          <a:p>
            <a:pPr eaLnBrk="1" fontAlgn="auto" hangingPunct="1">
              <a:spcBef>
                <a:spcPts val="0"/>
              </a:spcBef>
              <a:spcAft>
                <a:spcPts val="0"/>
              </a:spcAft>
              <a:defRPr/>
            </a:pPr>
            <a:r>
              <a:rPr lang="en-GB" sz="1400" b="1" dirty="0">
                <a:solidFill>
                  <a:schemeClr val="bg1"/>
                </a:solidFill>
                <a:latin typeface="+mn-lt"/>
                <a:cs typeface="+mn-cs"/>
                <a:sym typeface="Arial"/>
              </a:rPr>
              <a:t>What is an intervention?</a:t>
            </a:r>
          </a:p>
          <a:p>
            <a:pPr marL="216000" indent="-216000" fontAlgn="auto">
              <a:spcBef>
                <a:spcPts val="600"/>
              </a:spcBef>
              <a:spcAft>
                <a:spcPts val="600"/>
              </a:spcAft>
              <a:buSzPct val="100000"/>
              <a:buFont typeface="+mj-lt"/>
              <a:buAutoNum type="arabicPeriod"/>
              <a:defRPr/>
            </a:pPr>
            <a:r>
              <a:rPr lang="en-GB" sz="1400" dirty="0">
                <a:solidFill>
                  <a:schemeClr val="bg1"/>
                </a:solidFill>
                <a:latin typeface="+mn-lt"/>
                <a:cs typeface="Arial" charset="0"/>
                <a:sym typeface="Arial"/>
              </a:rPr>
              <a:t>A conversation between at least two people</a:t>
            </a:r>
            <a:endParaRPr lang="en-GB" sz="1400" dirty="0">
              <a:solidFill>
                <a:schemeClr val="bg1"/>
              </a:solidFill>
              <a:latin typeface="+mn-lt"/>
              <a:cs typeface="+mn-cs"/>
              <a:sym typeface="Arial"/>
            </a:endParaRPr>
          </a:p>
          <a:p>
            <a:pPr marL="216000" indent="-216000" fontAlgn="auto">
              <a:spcBef>
                <a:spcPts val="0"/>
              </a:spcBef>
              <a:spcAft>
                <a:spcPts val="600"/>
              </a:spcAft>
              <a:buSzPct val="100000"/>
              <a:buFont typeface="+mj-lt"/>
              <a:buAutoNum type="arabicPeriod"/>
              <a:defRPr/>
            </a:pPr>
            <a:r>
              <a:rPr lang="en-GB" sz="1400" dirty="0">
                <a:solidFill>
                  <a:schemeClr val="bg1"/>
                </a:solidFill>
                <a:latin typeface="+mn-lt"/>
                <a:cs typeface="Arial" charset="0"/>
                <a:sym typeface="Arial"/>
              </a:rPr>
              <a:t>Should relate to a safe or an unsafe act</a:t>
            </a:r>
            <a:endParaRPr lang="en-GB" sz="1400" dirty="0">
              <a:solidFill>
                <a:schemeClr val="bg1"/>
              </a:solidFill>
              <a:latin typeface="+mn-lt"/>
              <a:cs typeface="+mn-cs"/>
              <a:sym typeface="Arial"/>
            </a:endParaRPr>
          </a:p>
          <a:p>
            <a:pPr marL="216000" indent="-216000" fontAlgn="auto">
              <a:spcBef>
                <a:spcPts val="0"/>
              </a:spcBef>
              <a:spcAft>
                <a:spcPts val="600"/>
              </a:spcAft>
              <a:buSzPct val="100000"/>
              <a:buFont typeface="+mj-lt"/>
              <a:buAutoNum type="arabicPeriod"/>
              <a:defRPr/>
            </a:pPr>
            <a:r>
              <a:rPr lang="en-GB" sz="1400" dirty="0">
                <a:solidFill>
                  <a:schemeClr val="bg1"/>
                </a:solidFill>
                <a:latin typeface="+mn-lt"/>
                <a:cs typeface="Arial" charset="0"/>
                <a:sym typeface="Arial"/>
              </a:rPr>
              <a:t>Learning opportunity</a:t>
            </a:r>
            <a:endParaRPr lang="en-GB" sz="1400" dirty="0">
              <a:solidFill>
                <a:schemeClr val="bg1"/>
              </a:solidFill>
              <a:latin typeface="+mn-lt"/>
              <a:cs typeface="+mn-cs"/>
              <a:sym typeface="Arial"/>
            </a:endParaRPr>
          </a:p>
          <a:p>
            <a:pPr marL="216000" indent="-216000" fontAlgn="auto">
              <a:spcBef>
                <a:spcPts val="0"/>
              </a:spcBef>
              <a:spcAft>
                <a:spcPts val="600"/>
              </a:spcAft>
              <a:buSzPct val="100000"/>
              <a:buFont typeface="+mj-lt"/>
              <a:buAutoNum type="arabicPeriod"/>
              <a:defRPr/>
            </a:pPr>
            <a:r>
              <a:rPr lang="en-GB" sz="1400" dirty="0">
                <a:solidFill>
                  <a:schemeClr val="bg1"/>
                </a:solidFill>
                <a:latin typeface="+mn-lt"/>
                <a:cs typeface="Arial" charset="0"/>
                <a:sym typeface="Arial"/>
              </a:rPr>
              <a:t>Includes open questions and active listening</a:t>
            </a:r>
          </a:p>
          <a:p>
            <a:pPr marL="216000" indent="-216000" fontAlgn="auto">
              <a:spcBef>
                <a:spcPts val="0"/>
              </a:spcBef>
              <a:spcAft>
                <a:spcPts val="600"/>
              </a:spcAft>
              <a:buSzPct val="100000"/>
              <a:buFont typeface="+mj-lt"/>
              <a:buAutoNum type="arabicPeriod"/>
              <a:defRPr/>
            </a:pPr>
            <a:r>
              <a:rPr lang="en-GB" sz="1400" dirty="0">
                <a:solidFill>
                  <a:schemeClr val="bg1"/>
                </a:solidFill>
                <a:latin typeface="+mn-lt"/>
                <a:cs typeface="Arial" charset="0"/>
                <a:sym typeface="Arial"/>
              </a:rPr>
              <a:t>Focuses on what could go wrong</a:t>
            </a:r>
            <a:endParaRPr lang="en-GB" sz="1400" dirty="0">
              <a:solidFill>
                <a:schemeClr val="bg1"/>
              </a:solidFill>
              <a:latin typeface="+mn-lt"/>
              <a:cs typeface="+mn-cs"/>
              <a:sym typeface="Arial"/>
            </a:endParaRPr>
          </a:p>
          <a:p>
            <a:pPr marL="216000" indent="-216000" fontAlgn="auto">
              <a:spcBef>
                <a:spcPts val="0"/>
              </a:spcBef>
              <a:spcAft>
                <a:spcPts val="600"/>
              </a:spcAft>
              <a:buSzPct val="100000"/>
              <a:buFont typeface="+mj-lt"/>
              <a:buAutoNum type="arabicPeriod"/>
              <a:defRPr/>
            </a:pPr>
            <a:r>
              <a:rPr lang="en-GB" sz="1400" dirty="0">
                <a:solidFill>
                  <a:schemeClr val="bg1"/>
                </a:solidFill>
                <a:latin typeface="+mn-lt"/>
                <a:cs typeface="Arial" charset="0"/>
                <a:sym typeface="Arial"/>
              </a:rPr>
              <a:t>Agrees an immediate action</a:t>
            </a:r>
          </a:p>
          <a:p>
            <a:pPr marL="216000" indent="-216000" fontAlgn="auto">
              <a:spcBef>
                <a:spcPts val="0"/>
              </a:spcBef>
              <a:spcAft>
                <a:spcPts val="600"/>
              </a:spcAft>
              <a:buSzPct val="100000"/>
              <a:buFont typeface="+mj-lt"/>
              <a:buAutoNum type="arabicPeriod"/>
              <a:defRPr/>
            </a:pPr>
            <a:r>
              <a:rPr lang="en-GB" sz="1400" dirty="0">
                <a:solidFill>
                  <a:schemeClr val="bg1"/>
                </a:solidFill>
                <a:latin typeface="+mn-lt"/>
                <a:cs typeface="+mn-cs"/>
                <a:sym typeface="Arial"/>
              </a:rPr>
              <a:t>Focus on the behaviours, not the individual</a:t>
            </a:r>
          </a:p>
          <a:p>
            <a:pPr marL="269875" indent="-269875" fontAlgn="auto">
              <a:lnSpc>
                <a:spcPct val="90000"/>
              </a:lnSpc>
              <a:spcBef>
                <a:spcPts val="0"/>
              </a:spcBef>
              <a:spcAft>
                <a:spcPts val="600"/>
              </a:spcAft>
              <a:buSzPct val="75000"/>
              <a:defRPr/>
            </a:pPr>
            <a:endParaRPr lang="en-GB" sz="1400" b="1" dirty="0">
              <a:solidFill>
                <a:schemeClr val="bg1"/>
              </a:solidFill>
              <a:latin typeface="+mn-lt"/>
              <a:cs typeface="Arial" charset="0"/>
              <a:sym typeface="Arial"/>
            </a:endParaRPr>
          </a:p>
          <a:p>
            <a:pPr fontAlgn="auto">
              <a:lnSpc>
                <a:spcPct val="90000"/>
              </a:lnSpc>
              <a:spcBef>
                <a:spcPts val="0"/>
              </a:spcBef>
              <a:spcAft>
                <a:spcPts val="600"/>
              </a:spcAft>
              <a:buClr>
                <a:srgbClr val="D42E12"/>
              </a:buClr>
              <a:buSzPct val="75000"/>
              <a:defRPr/>
            </a:pPr>
            <a:r>
              <a:rPr lang="en-GB" sz="1400" b="1" dirty="0">
                <a:solidFill>
                  <a:schemeClr val="bg1"/>
                </a:solidFill>
                <a:latin typeface="+mn-lt"/>
                <a:cs typeface="Arial" charset="0"/>
                <a:sym typeface="Arial"/>
              </a:rPr>
              <a:t>Why do we want everyone to intervene?</a:t>
            </a:r>
          </a:p>
          <a:p>
            <a:pPr marL="180000" indent="-180000" fontAlgn="auto">
              <a:lnSpc>
                <a:spcPct val="90000"/>
              </a:lnSpc>
              <a:spcBef>
                <a:spcPts val="0"/>
              </a:spcBef>
              <a:spcAft>
                <a:spcPts val="600"/>
              </a:spcAft>
              <a:buSzPct val="80000"/>
              <a:buFont typeface="Wingdings" pitchFamily="2" charset="2"/>
              <a:buChar char="n"/>
              <a:defRPr/>
            </a:pPr>
            <a:r>
              <a:rPr lang="en-GB" sz="1400" dirty="0">
                <a:solidFill>
                  <a:schemeClr val="bg1"/>
                </a:solidFill>
                <a:latin typeface="+mn-lt"/>
                <a:cs typeface="Arial" charset="0"/>
                <a:sym typeface="Arial"/>
              </a:rPr>
              <a:t>Care for each other, save lives and prevent injuries creating a safer  working environment </a:t>
            </a:r>
            <a:endParaRPr lang="en-GB" sz="1400" dirty="0">
              <a:solidFill>
                <a:schemeClr val="bg1"/>
              </a:solidFill>
              <a:latin typeface="+mn-lt"/>
              <a:cs typeface="+mn-cs"/>
              <a:sym typeface="Arial"/>
            </a:endParaRPr>
          </a:p>
          <a:p>
            <a:pPr marL="177800" indent="-177800" eaLnBrk="1" fontAlgn="auto" hangingPunct="1">
              <a:lnSpc>
                <a:spcPct val="113000"/>
              </a:lnSpc>
              <a:spcBef>
                <a:spcPts val="0"/>
              </a:spcBef>
              <a:spcAft>
                <a:spcPts val="60"/>
              </a:spcAft>
              <a:buFont typeface="Wingdings"/>
              <a:buChar char="n"/>
              <a:defRPr/>
            </a:pPr>
            <a:endParaRPr lang="en-GB" sz="1400" dirty="0">
              <a:solidFill>
                <a:schemeClr val="bg1"/>
              </a:solidFill>
              <a:latin typeface="+mn-lt"/>
              <a:cs typeface="+mn-cs"/>
            </a:endParaRPr>
          </a:p>
        </p:txBody>
      </p:sp>
      <p:sp>
        <p:nvSpPr>
          <p:cNvPr id="42" name="Rectangle 41"/>
          <p:cNvSpPr/>
          <p:nvPr/>
        </p:nvSpPr>
        <p:spPr>
          <a:xfrm>
            <a:off x="3578225" y="5262563"/>
            <a:ext cx="3768725" cy="11207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252000" rIns="144000" bIns="252000" anchor="ctr"/>
          <a:lstStyle/>
          <a:p>
            <a:pPr eaLnBrk="1" fontAlgn="auto" hangingPunct="1">
              <a:spcBef>
                <a:spcPts val="0"/>
              </a:spcBef>
              <a:spcAft>
                <a:spcPts val="0"/>
              </a:spcAft>
              <a:defRPr/>
            </a:pPr>
            <a:r>
              <a:rPr lang="en-GB" sz="1600" b="1" dirty="0">
                <a:solidFill>
                  <a:schemeClr val="bg1"/>
                </a:solidFill>
                <a:sym typeface="Arial"/>
              </a:rPr>
              <a:t>Whenever somebody intervenes with you, there is only one correct answer – THANK YOU!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left)">
                                      <p:cBhvr>
                                        <p:cTn id="7" dur="500"/>
                                        <p:tgtEl>
                                          <p:spTgt spid="66"/>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right)">
                                      <p:cBhvr>
                                        <p:cTn id="10" dur="500"/>
                                        <p:tgtEl>
                                          <p:spTgt spid="6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wipe(up)">
                                      <p:cBhvr>
                                        <p:cTn id="13" dur="500"/>
                                        <p:tgtEl>
                                          <p:spTgt spid="6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wipe(up)">
                                      <p:cBhvr>
                                        <p:cTn id="16" dur="500"/>
                                        <p:tgtEl>
                                          <p:spTgt spid="7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wipe(down)">
                                      <p:cBhvr>
                                        <p:cTn id="19" dur="500"/>
                                        <p:tgtEl>
                                          <p:spTgt spid="71"/>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wipe(right)">
                                      <p:cBhvr>
                                        <p:cTn id="22" dur="500"/>
                                        <p:tgtEl>
                                          <p:spTgt spid="7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wipe(left)">
                                      <p:cBhvr>
                                        <p:cTn id="25" dur="500"/>
                                        <p:tgtEl>
                                          <p:spTgt spid="7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5"/>
                                        </p:tgtEl>
                                        <p:attrNameLst>
                                          <p:attrName>style.visibility</p:attrName>
                                        </p:attrNameLst>
                                      </p:cBhvr>
                                      <p:to>
                                        <p:strVal val="visible"/>
                                      </p:to>
                                    </p:set>
                                    <p:animEffect transition="in" filter="wipe(down)">
                                      <p:cBhvr>
                                        <p:cTn id="28" dur="500"/>
                                        <p:tgtEl>
                                          <p:spTgt spid="75"/>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76"/>
                                        </p:tgtEl>
                                        <p:attrNameLst>
                                          <p:attrName>style.visibility</p:attrName>
                                        </p:attrNameLst>
                                      </p:cBhvr>
                                      <p:to>
                                        <p:strVal val="visible"/>
                                      </p:to>
                                    </p:set>
                                    <p:animEffect transition="in" filter="wipe(up)">
                                      <p:cBhvr>
                                        <p:cTn id="31" dur="500"/>
                                        <p:tgtEl>
                                          <p:spTgt spid="7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77"/>
                                        </p:tgtEl>
                                        <p:attrNameLst>
                                          <p:attrName>style.visibility</p:attrName>
                                        </p:attrNameLst>
                                      </p:cBhvr>
                                      <p:to>
                                        <p:strVal val="visible"/>
                                      </p:to>
                                    </p:set>
                                    <p:animEffect transition="in" filter="wipe(down)">
                                      <p:cBhvr>
                                        <p:cTn id="34" dur="500"/>
                                        <p:tgtEl>
                                          <p:spTgt spid="77"/>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78"/>
                                        </p:tgtEl>
                                        <p:attrNameLst>
                                          <p:attrName>style.visibility</p:attrName>
                                        </p:attrNameLst>
                                      </p:cBhvr>
                                      <p:to>
                                        <p:strVal val="visible"/>
                                      </p:to>
                                    </p:set>
                                    <p:animEffect transition="in" filter="wipe(left)">
                                      <p:cBhvr>
                                        <p:cTn id="37" dur="500"/>
                                        <p:tgtEl>
                                          <p:spTgt spid="78"/>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79"/>
                                        </p:tgtEl>
                                        <p:attrNameLst>
                                          <p:attrName>style.visibility</p:attrName>
                                        </p:attrNameLst>
                                      </p:cBhvr>
                                      <p:to>
                                        <p:strVal val="visible"/>
                                      </p:to>
                                    </p:set>
                                    <p:animEffect transition="in" filter="wipe(up)">
                                      <p:cBhvr>
                                        <p:cTn id="40" dur="500"/>
                                        <p:tgtEl>
                                          <p:spTgt spid="79"/>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81"/>
                                        </p:tgtEl>
                                        <p:attrNameLst>
                                          <p:attrName>style.visibility</p:attrName>
                                        </p:attrNameLst>
                                      </p:cBhvr>
                                      <p:to>
                                        <p:strVal val="visible"/>
                                      </p:to>
                                    </p:set>
                                    <p:animEffect transition="in" filter="wipe(up)">
                                      <p:cBhvr>
                                        <p:cTn id="43" dur="500"/>
                                        <p:tgtEl>
                                          <p:spTgt spid="81"/>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82"/>
                                        </p:tgtEl>
                                        <p:attrNameLst>
                                          <p:attrName>style.visibility</p:attrName>
                                        </p:attrNameLst>
                                      </p:cBhvr>
                                      <p:to>
                                        <p:strVal val="visible"/>
                                      </p:to>
                                    </p:set>
                                    <p:animEffect transition="in" filter="wipe(down)">
                                      <p:cBhvr>
                                        <p:cTn id="46" dur="500"/>
                                        <p:tgtEl>
                                          <p:spTgt spid="82"/>
                                        </p:tgtEl>
                                      </p:cBhvr>
                                    </p:animEffect>
                                  </p:childTnLst>
                                </p:cTn>
                              </p:par>
                              <p:par>
                                <p:cTn id="47" presetID="22" presetClass="entr" presetSubtype="2" fill="hold" grpId="0" nodeType="withEffect">
                                  <p:stCondLst>
                                    <p:cond delay="0"/>
                                  </p:stCondLst>
                                  <p:childTnLst>
                                    <p:set>
                                      <p:cBhvr>
                                        <p:cTn id="48" dur="1" fill="hold">
                                          <p:stCondLst>
                                            <p:cond delay="0"/>
                                          </p:stCondLst>
                                        </p:cTn>
                                        <p:tgtEl>
                                          <p:spTgt spid="83"/>
                                        </p:tgtEl>
                                        <p:attrNameLst>
                                          <p:attrName>style.visibility</p:attrName>
                                        </p:attrNameLst>
                                      </p:cBhvr>
                                      <p:to>
                                        <p:strVal val="visible"/>
                                      </p:to>
                                    </p:set>
                                    <p:animEffect transition="in" filter="wipe(right)">
                                      <p:cBhvr>
                                        <p:cTn id="49" dur="500"/>
                                        <p:tgtEl>
                                          <p:spTgt spid="83"/>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84"/>
                                        </p:tgtEl>
                                        <p:attrNameLst>
                                          <p:attrName>style.visibility</p:attrName>
                                        </p:attrNameLst>
                                      </p:cBhvr>
                                      <p:to>
                                        <p:strVal val="visible"/>
                                      </p:to>
                                    </p:set>
                                    <p:animEffect transition="in" filter="wipe(up)">
                                      <p:cBhvr>
                                        <p:cTn id="52" dur="500"/>
                                        <p:tgtEl>
                                          <p:spTgt spid="84"/>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85"/>
                                        </p:tgtEl>
                                        <p:attrNameLst>
                                          <p:attrName>style.visibility</p:attrName>
                                        </p:attrNameLst>
                                      </p:cBhvr>
                                      <p:to>
                                        <p:strVal val="visible"/>
                                      </p:to>
                                    </p:set>
                                    <p:animEffect transition="in" filter="wipe(right)">
                                      <p:cBhvr>
                                        <p:cTn id="55" dur="500"/>
                                        <p:tgtEl>
                                          <p:spTgt spid="85"/>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86"/>
                                        </p:tgtEl>
                                        <p:attrNameLst>
                                          <p:attrName>style.visibility</p:attrName>
                                        </p:attrNameLst>
                                      </p:cBhvr>
                                      <p:to>
                                        <p:strVal val="visible"/>
                                      </p:to>
                                    </p:set>
                                    <p:animEffect transition="in" filter="wipe(down)">
                                      <p:cBhvr>
                                        <p:cTn id="58" dur="500"/>
                                        <p:tgtEl>
                                          <p:spTgt spid="86"/>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87"/>
                                        </p:tgtEl>
                                        <p:attrNameLst>
                                          <p:attrName>style.visibility</p:attrName>
                                        </p:attrNameLst>
                                      </p:cBhvr>
                                      <p:to>
                                        <p:strVal val="visible"/>
                                      </p:to>
                                    </p:set>
                                    <p:animEffect transition="in" filter="wipe(right)">
                                      <p:cBhvr>
                                        <p:cTn id="61" dur="500"/>
                                        <p:tgtEl>
                                          <p:spTgt spid="87"/>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88"/>
                                        </p:tgtEl>
                                        <p:attrNameLst>
                                          <p:attrName>style.visibility</p:attrName>
                                        </p:attrNameLst>
                                      </p:cBhvr>
                                      <p:to>
                                        <p:strVal val="visible"/>
                                      </p:to>
                                    </p:set>
                                    <p:animEffect transition="in" filter="wipe(up)">
                                      <p:cBhvr>
                                        <p:cTn id="64" dur="500"/>
                                        <p:tgtEl>
                                          <p:spTgt spid="88"/>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89"/>
                                        </p:tgtEl>
                                        <p:attrNameLst>
                                          <p:attrName>style.visibility</p:attrName>
                                        </p:attrNameLst>
                                      </p:cBhvr>
                                      <p:to>
                                        <p:strVal val="visible"/>
                                      </p:to>
                                    </p:set>
                                    <p:animEffect transition="in" filter="wipe(down)">
                                      <p:cBhvr>
                                        <p:cTn id="67" dur="500"/>
                                        <p:tgtEl>
                                          <p:spTgt spid="89"/>
                                        </p:tgtEl>
                                      </p:cBhvr>
                                    </p:animEffect>
                                  </p:childTnLst>
                                </p:cTn>
                              </p:par>
                              <p:par>
                                <p:cTn id="68" presetID="22" presetClass="entr" presetSubtype="2" fill="hold" grpId="0"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right)">
                                      <p:cBhvr>
                                        <p:cTn id="70" dur="500"/>
                                        <p:tgtEl>
                                          <p:spTgt spid="37"/>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wipe(up)">
                                      <p:cBhvr>
                                        <p:cTn id="73" dur="500"/>
                                        <p:tgtEl>
                                          <p:spTgt spid="38"/>
                                        </p:tgtEl>
                                      </p:cBhvr>
                                    </p:animEffect>
                                  </p:childTnLst>
                                </p:cTn>
                              </p:par>
                              <p:par>
                                <p:cTn id="74" presetID="22" presetClass="entr" presetSubtype="1" fill="hold" grpId="0" nodeType="with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wipe(up)">
                                      <p:cBhvr>
                                        <p:cTn id="76" dur="500"/>
                                        <p:tgtEl>
                                          <p:spTgt spid="39"/>
                                        </p:tgtEl>
                                      </p:cBhvr>
                                    </p:animEffect>
                                  </p:childTnLst>
                                </p:cTn>
                              </p:par>
                              <p:par>
                                <p:cTn id="77" presetID="22" presetClass="entr" presetSubtype="8" fill="hold" nodeType="withEffect">
                                  <p:stCondLst>
                                    <p:cond delay="1000"/>
                                  </p:stCondLst>
                                  <p:childTnLst>
                                    <p:set>
                                      <p:cBhvr>
                                        <p:cTn id="78" dur="1" fill="hold">
                                          <p:stCondLst>
                                            <p:cond delay="0"/>
                                          </p:stCondLst>
                                        </p:cTn>
                                        <p:tgtEl>
                                          <p:spTgt spid="35"/>
                                        </p:tgtEl>
                                        <p:attrNameLst>
                                          <p:attrName>style.visibility</p:attrName>
                                        </p:attrNameLst>
                                      </p:cBhvr>
                                      <p:to>
                                        <p:strVal val="visible"/>
                                      </p:to>
                                    </p:set>
                                    <p:animEffect transition="in" filter="wipe(left)">
                                      <p:cBhvr>
                                        <p:cTn id="79" dur="500"/>
                                        <p:tgtEl>
                                          <p:spTgt spid="35"/>
                                        </p:tgtEl>
                                      </p:cBhvr>
                                    </p:animEffect>
                                  </p:childTnLst>
                                </p:cTn>
                              </p:par>
                              <p:par>
                                <p:cTn id="80" presetID="22" presetClass="entr" presetSubtype="2" fill="hold" grpId="0" nodeType="withEffect">
                                  <p:stCondLst>
                                    <p:cond delay="1000"/>
                                  </p:stCondLst>
                                  <p:childTnLst>
                                    <p:set>
                                      <p:cBhvr>
                                        <p:cTn id="81" dur="1" fill="hold">
                                          <p:stCondLst>
                                            <p:cond delay="0"/>
                                          </p:stCondLst>
                                        </p:cTn>
                                        <p:tgtEl>
                                          <p:spTgt spid="31"/>
                                        </p:tgtEl>
                                        <p:attrNameLst>
                                          <p:attrName>style.visibility</p:attrName>
                                        </p:attrNameLst>
                                      </p:cBhvr>
                                      <p:to>
                                        <p:strVal val="visible"/>
                                      </p:to>
                                    </p:set>
                                    <p:animEffect transition="in" filter="wipe(right)">
                                      <p:cBhvr>
                                        <p:cTn id="82" dur="500"/>
                                        <p:tgtEl>
                                          <p:spTgt spid="31"/>
                                        </p:tgtEl>
                                      </p:cBhvr>
                                    </p:animEffect>
                                  </p:childTnLst>
                                </p:cTn>
                              </p:par>
                            </p:childTnLst>
                          </p:cTn>
                        </p:par>
                        <p:par>
                          <p:cTn id="83" fill="hold" nodeType="afterGroup">
                            <p:stCondLst>
                              <p:cond delay="1500"/>
                            </p:stCondLst>
                            <p:childTnLst>
                              <p:par>
                                <p:cTn id="84" presetID="10" presetClass="entr" presetSubtype="0" fill="hold" nodeType="afterEffect">
                                  <p:stCondLst>
                                    <p:cond delay="500"/>
                                  </p:stCondLst>
                                  <p:childTnLst>
                                    <p:set>
                                      <p:cBhvr>
                                        <p:cTn id="85" dur="1" fill="hold">
                                          <p:stCondLst>
                                            <p:cond delay="0"/>
                                          </p:stCondLst>
                                        </p:cTn>
                                        <p:tgtEl>
                                          <p:spTgt spid="41">
                                            <p:txEl>
                                              <p:pRg st="0" end="0"/>
                                            </p:txEl>
                                          </p:spTgt>
                                        </p:tgtEl>
                                        <p:attrNameLst>
                                          <p:attrName>style.visibility</p:attrName>
                                        </p:attrNameLst>
                                      </p:cBhvr>
                                      <p:to>
                                        <p:strVal val="visible"/>
                                      </p:to>
                                    </p:set>
                                    <p:animEffect transition="in" filter="fade">
                                      <p:cBhvr>
                                        <p:cTn id="86" dur="1000"/>
                                        <p:tgtEl>
                                          <p:spTgt spid="41">
                                            <p:txEl>
                                              <p:pRg st="0" end="0"/>
                                            </p:txEl>
                                          </p:spTgt>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presetSubtype="0" fill="hold" nodeType="clickEffect">
                                  <p:stCondLst>
                                    <p:cond delay="0"/>
                                  </p:stCondLst>
                                  <p:childTnLst>
                                    <p:set>
                                      <p:cBhvr>
                                        <p:cTn id="90" dur="1" fill="hold">
                                          <p:stCondLst>
                                            <p:cond delay="0"/>
                                          </p:stCondLst>
                                        </p:cTn>
                                        <p:tgtEl>
                                          <p:spTgt spid="41">
                                            <p:txEl>
                                              <p:pRg st="1" end="1"/>
                                            </p:txEl>
                                          </p:spTgt>
                                        </p:tgtEl>
                                        <p:attrNameLst>
                                          <p:attrName>style.visibility</p:attrName>
                                        </p:attrNameLst>
                                      </p:cBhvr>
                                      <p:to>
                                        <p:strVal val="visible"/>
                                      </p:to>
                                    </p:set>
                                    <p:animEffect transition="in" filter="fade">
                                      <p:cBhvr>
                                        <p:cTn id="91" dur="500"/>
                                        <p:tgtEl>
                                          <p:spTgt spid="41">
                                            <p:txEl>
                                              <p:pRg st="1" end="1"/>
                                            </p:txEl>
                                          </p:spTgt>
                                        </p:tgtEl>
                                      </p:cBhvr>
                                    </p:animEffect>
                                  </p:childTnLst>
                                </p:cTn>
                              </p:par>
                              <p:par>
                                <p:cTn id="92" presetID="10" presetClass="entr" presetSubtype="0" fill="hold" nodeType="withEffect">
                                  <p:stCondLst>
                                    <p:cond delay="0"/>
                                  </p:stCondLst>
                                  <p:childTnLst>
                                    <p:set>
                                      <p:cBhvr>
                                        <p:cTn id="93" dur="1" fill="hold">
                                          <p:stCondLst>
                                            <p:cond delay="0"/>
                                          </p:stCondLst>
                                        </p:cTn>
                                        <p:tgtEl>
                                          <p:spTgt spid="41">
                                            <p:txEl>
                                              <p:pRg st="2" end="2"/>
                                            </p:txEl>
                                          </p:spTgt>
                                        </p:tgtEl>
                                        <p:attrNameLst>
                                          <p:attrName>style.visibility</p:attrName>
                                        </p:attrNameLst>
                                      </p:cBhvr>
                                      <p:to>
                                        <p:strVal val="visible"/>
                                      </p:to>
                                    </p:set>
                                    <p:animEffect transition="in" filter="fade">
                                      <p:cBhvr>
                                        <p:cTn id="94" dur="500"/>
                                        <p:tgtEl>
                                          <p:spTgt spid="41">
                                            <p:txEl>
                                              <p:pRg st="2" end="2"/>
                                            </p:txEl>
                                          </p:spTgt>
                                        </p:tgtEl>
                                      </p:cBhvr>
                                    </p:animEffect>
                                  </p:childTnLst>
                                </p:cTn>
                              </p:par>
                              <p:par>
                                <p:cTn id="95" presetID="10" presetClass="entr" presetSubtype="0" fill="hold" nodeType="withEffect">
                                  <p:stCondLst>
                                    <p:cond delay="0"/>
                                  </p:stCondLst>
                                  <p:childTnLst>
                                    <p:set>
                                      <p:cBhvr>
                                        <p:cTn id="96" dur="1" fill="hold">
                                          <p:stCondLst>
                                            <p:cond delay="0"/>
                                          </p:stCondLst>
                                        </p:cTn>
                                        <p:tgtEl>
                                          <p:spTgt spid="41">
                                            <p:txEl>
                                              <p:pRg st="3" end="3"/>
                                            </p:txEl>
                                          </p:spTgt>
                                        </p:tgtEl>
                                        <p:attrNameLst>
                                          <p:attrName>style.visibility</p:attrName>
                                        </p:attrNameLst>
                                      </p:cBhvr>
                                      <p:to>
                                        <p:strVal val="visible"/>
                                      </p:to>
                                    </p:set>
                                    <p:animEffect transition="in" filter="fade">
                                      <p:cBhvr>
                                        <p:cTn id="97" dur="500"/>
                                        <p:tgtEl>
                                          <p:spTgt spid="41">
                                            <p:txEl>
                                              <p:pRg st="3" end="3"/>
                                            </p:txEl>
                                          </p:spTgt>
                                        </p:tgtEl>
                                      </p:cBhvr>
                                    </p:animEffect>
                                  </p:childTnLst>
                                </p:cTn>
                              </p:par>
                              <p:par>
                                <p:cTn id="98" presetID="10" presetClass="entr" presetSubtype="0" fill="hold" nodeType="withEffect">
                                  <p:stCondLst>
                                    <p:cond delay="0"/>
                                  </p:stCondLst>
                                  <p:childTnLst>
                                    <p:set>
                                      <p:cBhvr>
                                        <p:cTn id="99" dur="1" fill="hold">
                                          <p:stCondLst>
                                            <p:cond delay="0"/>
                                          </p:stCondLst>
                                        </p:cTn>
                                        <p:tgtEl>
                                          <p:spTgt spid="41">
                                            <p:txEl>
                                              <p:pRg st="4" end="4"/>
                                            </p:txEl>
                                          </p:spTgt>
                                        </p:tgtEl>
                                        <p:attrNameLst>
                                          <p:attrName>style.visibility</p:attrName>
                                        </p:attrNameLst>
                                      </p:cBhvr>
                                      <p:to>
                                        <p:strVal val="visible"/>
                                      </p:to>
                                    </p:set>
                                    <p:animEffect transition="in" filter="fade">
                                      <p:cBhvr>
                                        <p:cTn id="100" dur="500"/>
                                        <p:tgtEl>
                                          <p:spTgt spid="41">
                                            <p:txEl>
                                              <p:pRg st="4" end="4"/>
                                            </p:txEl>
                                          </p:spTgt>
                                        </p:tgtEl>
                                      </p:cBhvr>
                                    </p:animEffect>
                                  </p:childTnLst>
                                </p:cTn>
                              </p:par>
                              <p:par>
                                <p:cTn id="101" presetID="10" presetClass="entr" presetSubtype="0" fill="hold" nodeType="withEffect">
                                  <p:stCondLst>
                                    <p:cond delay="0"/>
                                  </p:stCondLst>
                                  <p:childTnLst>
                                    <p:set>
                                      <p:cBhvr>
                                        <p:cTn id="102" dur="1" fill="hold">
                                          <p:stCondLst>
                                            <p:cond delay="0"/>
                                          </p:stCondLst>
                                        </p:cTn>
                                        <p:tgtEl>
                                          <p:spTgt spid="41">
                                            <p:txEl>
                                              <p:pRg st="5" end="5"/>
                                            </p:txEl>
                                          </p:spTgt>
                                        </p:tgtEl>
                                        <p:attrNameLst>
                                          <p:attrName>style.visibility</p:attrName>
                                        </p:attrNameLst>
                                      </p:cBhvr>
                                      <p:to>
                                        <p:strVal val="visible"/>
                                      </p:to>
                                    </p:set>
                                    <p:animEffect transition="in" filter="fade">
                                      <p:cBhvr>
                                        <p:cTn id="103" dur="500"/>
                                        <p:tgtEl>
                                          <p:spTgt spid="41">
                                            <p:txEl>
                                              <p:pRg st="5" end="5"/>
                                            </p:txEl>
                                          </p:spTgt>
                                        </p:tgtEl>
                                      </p:cBhvr>
                                    </p:animEffect>
                                  </p:childTnLst>
                                </p:cTn>
                              </p:par>
                              <p:par>
                                <p:cTn id="104" presetID="10" presetClass="entr" presetSubtype="0" fill="hold" nodeType="withEffect">
                                  <p:stCondLst>
                                    <p:cond delay="0"/>
                                  </p:stCondLst>
                                  <p:childTnLst>
                                    <p:set>
                                      <p:cBhvr>
                                        <p:cTn id="105" dur="1" fill="hold">
                                          <p:stCondLst>
                                            <p:cond delay="0"/>
                                          </p:stCondLst>
                                        </p:cTn>
                                        <p:tgtEl>
                                          <p:spTgt spid="41">
                                            <p:txEl>
                                              <p:pRg st="6" end="6"/>
                                            </p:txEl>
                                          </p:spTgt>
                                        </p:tgtEl>
                                        <p:attrNameLst>
                                          <p:attrName>style.visibility</p:attrName>
                                        </p:attrNameLst>
                                      </p:cBhvr>
                                      <p:to>
                                        <p:strVal val="visible"/>
                                      </p:to>
                                    </p:set>
                                    <p:animEffect transition="in" filter="fade">
                                      <p:cBhvr>
                                        <p:cTn id="106" dur="500"/>
                                        <p:tgtEl>
                                          <p:spTgt spid="41">
                                            <p:txEl>
                                              <p:pRg st="6" end="6"/>
                                            </p:txEl>
                                          </p:spTgt>
                                        </p:tgtEl>
                                      </p:cBhvr>
                                    </p:animEffect>
                                  </p:childTnLst>
                                </p:cTn>
                              </p:par>
                              <p:par>
                                <p:cTn id="107" presetID="10" presetClass="entr" presetSubtype="0" fill="hold" nodeType="withEffect">
                                  <p:stCondLst>
                                    <p:cond delay="0"/>
                                  </p:stCondLst>
                                  <p:childTnLst>
                                    <p:set>
                                      <p:cBhvr>
                                        <p:cTn id="108" dur="1" fill="hold">
                                          <p:stCondLst>
                                            <p:cond delay="0"/>
                                          </p:stCondLst>
                                        </p:cTn>
                                        <p:tgtEl>
                                          <p:spTgt spid="41">
                                            <p:txEl>
                                              <p:pRg st="7" end="7"/>
                                            </p:txEl>
                                          </p:spTgt>
                                        </p:tgtEl>
                                        <p:attrNameLst>
                                          <p:attrName>style.visibility</p:attrName>
                                        </p:attrNameLst>
                                      </p:cBhvr>
                                      <p:to>
                                        <p:strVal val="visible"/>
                                      </p:to>
                                    </p:set>
                                    <p:animEffect transition="in" filter="fade">
                                      <p:cBhvr>
                                        <p:cTn id="109" dur="500"/>
                                        <p:tgtEl>
                                          <p:spTgt spid="41">
                                            <p:txEl>
                                              <p:pRg st="7" end="7"/>
                                            </p:txEl>
                                          </p:spTgt>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10" presetClass="entr" presetSubtype="0" fill="hold" nodeType="clickEffect">
                                  <p:stCondLst>
                                    <p:cond delay="0"/>
                                  </p:stCondLst>
                                  <p:childTnLst>
                                    <p:set>
                                      <p:cBhvr>
                                        <p:cTn id="113" dur="1" fill="hold">
                                          <p:stCondLst>
                                            <p:cond delay="0"/>
                                          </p:stCondLst>
                                        </p:cTn>
                                        <p:tgtEl>
                                          <p:spTgt spid="41">
                                            <p:txEl>
                                              <p:pRg st="9" end="9"/>
                                            </p:txEl>
                                          </p:spTgt>
                                        </p:tgtEl>
                                        <p:attrNameLst>
                                          <p:attrName>style.visibility</p:attrName>
                                        </p:attrNameLst>
                                      </p:cBhvr>
                                      <p:to>
                                        <p:strVal val="visible"/>
                                      </p:to>
                                    </p:set>
                                    <p:animEffect transition="in" filter="fade">
                                      <p:cBhvr>
                                        <p:cTn id="114" dur="500"/>
                                        <p:tgtEl>
                                          <p:spTgt spid="41">
                                            <p:txEl>
                                              <p:pRg st="9" end="9"/>
                                            </p:txEl>
                                          </p:spTgt>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0" presetClass="entr" presetSubtype="0" fill="hold" nodeType="clickEffect">
                                  <p:stCondLst>
                                    <p:cond delay="0"/>
                                  </p:stCondLst>
                                  <p:childTnLst>
                                    <p:set>
                                      <p:cBhvr>
                                        <p:cTn id="118" dur="1" fill="hold">
                                          <p:stCondLst>
                                            <p:cond delay="0"/>
                                          </p:stCondLst>
                                        </p:cTn>
                                        <p:tgtEl>
                                          <p:spTgt spid="41">
                                            <p:txEl>
                                              <p:pRg st="10" end="10"/>
                                            </p:txEl>
                                          </p:spTgt>
                                        </p:tgtEl>
                                        <p:attrNameLst>
                                          <p:attrName>style.visibility</p:attrName>
                                        </p:attrNameLst>
                                      </p:cBhvr>
                                      <p:to>
                                        <p:strVal val="visible"/>
                                      </p:to>
                                    </p:set>
                                    <p:animEffect transition="in" filter="fade">
                                      <p:cBhvr>
                                        <p:cTn id="119" dur="500"/>
                                        <p:tgtEl>
                                          <p:spTgt spid="41">
                                            <p:txEl>
                                              <p:pRg st="10" end="10"/>
                                            </p:txEl>
                                          </p:spTgt>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22" presetClass="entr" presetSubtype="8" fill="hold" grpId="0" nodeType="clickEffect">
                                  <p:stCondLst>
                                    <p:cond delay="0"/>
                                  </p:stCondLst>
                                  <p:childTnLst>
                                    <p:set>
                                      <p:cBhvr>
                                        <p:cTn id="123" dur="1" fill="hold">
                                          <p:stCondLst>
                                            <p:cond delay="0"/>
                                          </p:stCondLst>
                                        </p:cTn>
                                        <p:tgtEl>
                                          <p:spTgt spid="34"/>
                                        </p:tgtEl>
                                        <p:attrNameLst>
                                          <p:attrName>style.visibility</p:attrName>
                                        </p:attrNameLst>
                                      </p:cBhvr>
                                      <p:to>
                                        <p:strVal val="visible"/>
                                      </p:to>
                                    </p:set>
                                    <p:animEffect transition="in" filter="wipe(left)">
                                      <p:cBhvr>
                                        <p:cTn id="124" dur="500"/>
                                        <p:tgtEl>
                                          <p:spTgt spid="34"/>
                                        </p:tgtEl>
                                      </p:cBhvr>
                                    </p:animEffect>
                                  </p:childTnLst>
                                </p:cTn>
                              </p:par>
                              <p:par>
                                <p:cTn id="125" presetID="22" presetClass="entr" presetSubtype="8" fill="hold" grpId="0" nodeType="withEffect">
                                  <p:stCondLst>
                                    <p:cond delay="0"/>
                                  </p:stCondLst>
                                  <p:childTnLst>
                                    <p:set>
                                      <p:cBhvr>
                                        <p:cTn id="126" dur="1" fill="hold">
                                          <p:stCondLst>
                                            <p:cond delay="0"/>
                                          </p:stCondLst>
                                        </p:cTn>
                                        <p:tgtEl>
                                          <p:spTgt spid="42"/>
                                        </p:tgtEl>
                                        <p:attrNameLst>
                                          <p:attrName>style.visibility</p:attrName>
                                        </p:attrNameLst>
                                      </p:cBhvr>
                                      <p:to>
                                        <p:strVal val="visible"/>
                                      </p:to>
                                    </p:set>
                                    <p:animEffect transition="in" filter="wipe(left)">
                                      <p:cBhvr>
                                        <p:cTn id="12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8" grpId="0" animBg="1"/>
      <p:bldP spid="69" grpId="0" animBg="1"/>
      <p:bldP spid="70" grpId="0" animBg="1"/>
      <p:bldP spid="71" grpId="0" animBg="1"/>
      <p:bldP spid="72" grpId="0" animBg="1"/>
      <p:bldP spid="74" grpId="0" animBg="1"/>
      <p:bldP spid="75" grpId="0" animBg="1"/>
      <p:bldP spid="76" grpId="0" animBg="1"/>
      <p:bldP spid="77" grpId="0" animBg="1"/>
      <p:bldP spid="78" grpId="0" animBg="1"/>
      <p:bldP spid="79" grpId="0" animBg="1"/>
      <p:bldP spid="81" grpId="0" animBg="1"/>
      <p:bldP spid="82" grpId="0" animBg="1"/>
      <p:bldP spid="83" grpId="0" animBg="1"/>
      <p:bldP spid="84" grpId="0" animBg="1"/>
      <p:bldP spid="85" grpId="0" animBg="1"/>
      <p:bldP spid="86" grpId="0" animBg="1"/>
      <p:bldP spid="87" grpId="0" animBg="1"/>
      <p:bldP spid="88" grpId="0" animBg="1"/>
      <p:bldP spid="89" grpId="0" animBg="1"/>
      <p:bldP spid="37" grpId="0" animBg="1"/>
      <p:bldP spid="38" grpId="0" animBg="1"/>
      <p:bldP spid="39" grpId="0" animBg="1"/>
      <p:bldP spid="31" grpId="0" animBg="1"/>
      <p:bldP spid="34" grpId="0" animBg="1"/>
      <p:bldP spid="4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6227763" y="1319213"/>
            <a:ext cx="1119187"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8" name="Rectangle 67"/>
          <p:cNvSpPr/>
          <p:nvPr/>
        </p:nvSpPr>
        <p:spPr>
          <a:xfrm>
            <a:off x="2254250" y="2633663"/>
            <a:ext cx="1119188"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9" name="Rectangle 68"/>
          <p:cNvSpPr/>
          <p:nvPr/>
        </p:nvSpPr>
        <p:spPr>
          <a:xfrm>
            <a:off x="3578225" y="2633663"/>
            <a:ext cx="1120775" cy="11207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0" name="Rectangle 69"/>
          <p:cNvSpPr/>
          <p:nvPr/>
        </p:nvSpPr>
        <p:spPr>
          <a:xfrm>
            <a:off x="4902200" y="2633663"/>
            <a:ext cx="1120775"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1" name="Rectangle 70"/>
          <p:cNvSpPr/>
          <p:nvPr/>
        </p:nvSpPr>
        <p:spPr>
          <a:xfrm>
            <a:off x="6227763" y="2633663"/>
            <a:ext cx="1119187" cy="11207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2" name="Rectangle 71"/>
          <p:cNvSpPr/>
          <p:nvPr/>
        </p:nvSpPr>
        <p:spPr>
          <a:xfrm>
            <a:off x="4902200" y="1319213"/>
            <a:ext cx="1120775" cy="112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4" name="Rectangle 73"/>
          <p:cNvSpPr/>
          <p:nvPr/>
        </p:nvSpPr>
        <p:spPr>
          <a:xfrm>
            <a:off x="2254250" y="1319213"/>
            <a:ext cx="1119188" cy="11207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5" name="Rectangle 74"/>
          <p:cNvSpPr/>
          <p:nvPr/>
        </p:nvSpPr>
        <p:spPr>
          <a:xfrm>
            <a:off x="930275" y="1319213"/>
            <a:ext cx="1119188"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6" name="Rectangle 75"/>
          <p:cNvSpPr/>
          <p:nvPr/>
        </p:nvSpPr>
        <p:spPr>
          <a:xfrm>
            <a:off x="930275" y="2633663"/>
            <a:ext cx="1119188" cy="11207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7" name="Rectangle 76"/>
          <p:cNvSpPr/>
          <p:nvPr/>
        </p:nvSpPr>
        <p:spPr>
          <a:xfrm>
            <a:off x="930275" y="3948113"/>
            <a:ext cx="1119188" cy="112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8" name="Rectangle 77"/>
          <p:cNvSpPr/>
          <p:nvPr/>
        </p:nvSpPr>
        <p:spPr>
          <a:xfrm>
            <a:off x="2254250" y="3948113"/>
            <a:ext cx="1119188"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9" name="Rectangle 78"/>
          <p:cNvSpPr/>
          <p:nvPr/>
        </p:nvSpPr>
        <p:spPr>
          <a:xfrm>
            <a:off x="3578225" y="3948113"/>
            <a:ext cx="1120775"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1" name="Rectangle 80"/>
          <p:cNvSpPr/>
          <p:nvPr/>
        </p:nvSpPr>
        <p:spPr>
          <a:xfrm>
            <a:off x="6227763" y="3948113"/>
            <a:ext cx="1119187"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2" name="Rectangle 81"/>
          <p:cNvSpPr/>
          <p:nvPr/>
        </p:nvSpPr>
        <p:spPr>
          <a:xfrm>
            <a:off x="930275" y="5262563"/>
            <a:ext cx="1119188" cy="11207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3" name="Rectangle 82"/>
          <p:cNvSpPr/>
          <p:nvPr/>
        </p:nvSpPr>
        <p:spPr>
          <a:xfrm>
            <a:off x="2254250" y="5262563"/>
            <a:ext cx="1119188"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4" name="Rectangle 83"/>
          <p:cNvSpPr/>
          <p:nvPr/>
        </p:nvSpPr>
        <p:spPr>
          <a:xfrm>
            <a:off x="3578225" y="5262563"/>
            <a:ext cx="1120775" cy="11207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5" name="Rectangle 84"/>
          <p:cNvSpPr/>
          <p:nvPr/>
        </p:nvSpPr>
        <p:spPr>
          <a:xfrm>
            <a:off x="4902200" y="5262563"/>
            <a:ext cx="1120775"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6" name="Rectangle 85"/>
          <p:cNvSpPr/>
          <p:nvPr/>
        </p:nvSpPr>
        <p:spPr>
          <a:xfrm>
            <a:off x="6227763" y="5262563"/>
            <a:ext cx="1119187" cy="112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7" name="Rectangle 86"/>
          <p:cNvSpPr/>
          <p:nvPr/>
        </p:nvSpPr>
        <p:spPr>
          <a:xfrm>
            <a:off x="7551738" y="1319213"/>
            <a:ext cx="1119187" cy="11207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8" name="Rectangle 87"/>
          <p:cNvSpPr/>
          <p:nvPr/>
        </p:nvSpPr>
        <p:spPr>
          <a:xfrm>
            <a:off x="7551738" y="2633663"/>
            <a:ext cx="1119187"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9" name="Rectangle 88"/>
          <p:cNvSpPr/>
          <p:nvPr/>
        </p:nvSpPr>
        <p:spPr>
          <a:xfrm>
            <a:off x="7551738" y="3948113"/>
            <a:ext cx="1119187" cy="112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7" name="Rectangle 36"/>
          <p:cNvSpPr/>
          <p:nvPr/>
        </p:nvSpPr>
        <p:spPr>
          <a:xfrm>
            <a:off x="3578225" y="1319213"/>
            <a:ext cx="1120775"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8" name="Rectangle 37"/>
          <p:cNvSpPr/>
          <p:nvPr/>
        </p:nvSpPr>
        <p:spPr>
          <a:xfrm>
            <a:off x="4902200" y="3948113"/>
            <a:ext cx="1120775" cy="11207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9" name="Rectangle 38"/>
          <p:cNvSpPr/>
          <p:nvPr/>
        </p:nvSpPr>
        <p:spPr>
          <a:xfrm>
            <a:off x="7551738" y="5262563"/>
            <a:ext cx="1119187" cy="11207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 name="Title 1"/>
          <p:cNvSpPr>
            <a:spLocks noGrp="1"/>
          </p:cNvSpPr>
          <p:nvPr>
            <p:ph type="title"/>
          </p:nvPr>
        </p:nvSpPr>
        <p:spPr>
          <a:xfrm>
            <a:off x="900113" y="295275"/>
            <a:ext cx="7700962" cy="419100"/>
          </a:xfrm>
        </p:spPr>
        <p:txBody>
          <a:bodyPr/>
          <a:lstStyle/>
          <a:p>
            <a:pPr eaLnBrk="1" fontAlgn="auto" hangingPunct="1">
              <a:spcAft>
                <a:spcPts val="0"/>
              </a:spcAft>
              <a:defRPr/>
            </a:pPr>
            <a:r>
              <a:rPr lang="en-GB" dirty="0"/>
              <a:t>Peer to Peer Intervention</a:t>
            </a:r>
          </a:p>
        </p:txBody>
      </p:sp>
      <p:sp>
        <p:nvSpPr>
          <p:cNvPr id="32" name="Rectangle 31"/>
          <p:cNvSpPr/>
          <p:nvPr/>
        </p:nvSpPr>
        <p:spPr>
          <a:xfrm>
            <a:off x="3578225" y="1319213"/>
            <a:ext cx="3768725" cy="37512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252000" rIns="252000" bIns="252000" anchor="ctr"/>
          <a:lstStyle/>
          <a:p>
            <a:pPr eaLnBrk="1" fontAlgn="auto" hangingPunct="1">
              <a:spcBef>
                <a:spcPts val="0"/>
              </a:spcBef>
              <a:spcAft>
                <a:spcPts val="0"/>
              </a:spcAft>
              <a:defRPr/>
            </a:pPr>
            <a:endParaRPr lang="en-GB" sz="1400" dirty="0">
              <a:solidFill>
                <a:schemeClr val="bg1"/>
              </a:solidFill>
              <a:cs typeface="Arial" charset="0"/>
              <a:sym typeface="Arial"/>
            </a:endParaRPr>
          </a:p>
        </p:txBody>
      </p:sp>
      <p:sp>
        <p:nvSpPr>
          <p:cNvPr id="33" name="Rectangle 32"/>
          <p:cNvSpPr/>
          <p:nvPr/>
        </p:nvSpPr>
        <p:spPr>
          <a:xfrm>
            <a:off x="4902200" y="5262563"/>
            <a:ext cx="3770313" cy="11207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252000" rIns="144000" bIns="252000" anchor="ctr"/>
          <a:lstStyle/>
          <a:p>
            <a:pPr eaLnBrk="1" fontAlgn="auto" hangingPunct="1">
              <a:spcBef>
                <a:spcPts val="0"/>
              </a:spcBef>
              <a:spcAft>
                <a:spcPts val="0"/>
              </a:spcAft>
              <a:defRPr/>
            </a:pPr>
            <a:r>
              <a:rPr lang="en-GB" sz="1400" b="1" dirty="0">
                <a:solidFill>
                  <a:schemeClr val="bg1"/>
                </a:solidFill>
                <a:sym typeface="Arial"/>
              </a:rPr>
              <a:t>Please report all interventions</a:t>
            </a:r>
            <a:br>
              <a:rPr lang="en-GB" sz="1400" b="1" dirty="0">
                <a:solidFill>
                  <a:schemeClr val="bg1"/>
                </a:solidFill>
                <a:sym typeface="Arial"/>
              </a:rPr>
            </a:br>
            <a:r>
              <a:rPr lang="en-GB" sz="1400" b="1" dirty="0">
                <a:solidFill>
                  <a:schemeClr val="bg1"/>
                </a:solidFill>
                <a:sym typeface="Arial"/>
              </a:rPr>
              <a:t>as it helps the company learn and become an even safer place to work.</a:t>
            </a:r>
          </a:p>
        </p:txBody>
      </p:sp>
      <p:sp>
        <p:nvSpPr>
          <p:cNvPr id="36" name="Rectangle 35"/>
          <p:cNvSpPr/>
          <p:nvPr/>
        </p:nvSpPr>
        <p:spPr>
          <a:xfrm>
            <a:off x="2254250" y="5262563"/>
            <a:ext cx="2444750" cy="11207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252000" rIns="108000" bIns="252000" anchor="ctr"/>
          <a:lstStyle/>
          <a:p>
            <a:pPr fontAlgn="auto">
              <a:lnSpc>
                <a:spcPct val="110000"/>
              </a:lnSpc>
              <a:spcBef>
                <a:spcPts val="0"/>
              </a:spcBef>
              <a:spcAft>
                <a:spcPts val="600"/>
              </a:spcAft>
              <a:buClr>
                <a:srgbClr val="D42E12"/>
              </a:buClr>
              <a:buSzPct val="75000"/>
              <a:defRPr/>
            </a:pPr>
            <a:r>
              <a:rPr lang="en-GB" sz="1400" dirty="0">
                <a:solidFill>
                  <a:schemeClr val="bg1"/>
                </a:solidFill>
                <a:sym typeface="Arial"/>
              </a:rPr>
              <a:t>When you intervene with</a:t>
            </a:r>
            <a:br>
              <a:rPr lang="en-GB" sz="1400" dirty="0">
                <a:solidFill>
                  <a:schemeClr val="bg1"/>
                </a:solidFill>
                <a:sym typeface="Arial"/>
              </a:rPr>
            </a:br>
            <a:r>
              <a:rPr lang="en-GB" sz="1400" dirty="0">
                <a:solidFill>
                  <a:schemeClr val="bg1"/>
                </a:solidFill>
                <a:sym typeface="Arial"/>
              </a:rPr>
              <a:t>a peer you are helping to keep them safe and stay</a:t>
            </a:r>
            <a:br>
              <a:rPr lang="en-GB" sz="1400" dirty="0">
                <a:solidFill>
                  <a:schemeClr val="bg1"/>
                </a:solidFill>
                <a:sym typeface="Arial"/>
              </a:rPr>
            </a:br>
            <a:r>
              <a:rPr lang="en-GB" sz="1400" dirty="0">
                <a:solidFill>
                  <a:schemeClr val="bg1"/>
                </a:solidFill>
                <a:sym typeface="Arial"/>
              </a:rPr>
              <a:t>out of trouble.</a:t>
            </a:r>
          </a:p>
        </p:txBody>
      </p:sp>
      <p:pic>
        <p:nvPicPr>
          <p:cNvPr id="40" name="Picture 39" descr="lsr_img_04.jpg"/>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930275" y="2633663"/>
            <a:ext cx="2444750"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42"/>
          <p:cNvSpPr/>
          <p:nvPr/>
        </p:nvSpPr>
        <p:spPr>
          <a:xfrm>
            <a:off x="3873500" y="1420813"/>
            <a:ext cx="3241675" cy="3390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eaLnBrk="1" fontAlgn="auto" hangingPunct="1">
              <a:spcBef>
                <a:spcPts val="0"/>
              </a:spcBef>
              <a:spcAft>
                <a:spcPts val="0"/>
              </a:spcAft>
              <a:defRPr/>
            </a:pPr>
            <a:r>
              <a:rPr lang="en-GB" sz="1400" dirty="0">
                <a:solidFill>
                  <a:schemeClr val="bg1"/>
                </a:solidFill>
                <a:latin typeface="Futura Bold" pitchFamily="2" charset="0"/>
                <a:sym typeface="Arial"/>
              </a:rPr>
              <a:t>What is different about peer</a:t>
            </a:r>
            <a:br>
              <a:rPr lang="en-GB" sz="1400" dirty="0">
                <a:solidFill>
                  <a:schemeClr val="bg1"/>
                </a:solidFill>
                <a:latin typeface="Futura Bold" pitchFamily="2" charset="0"/>
                <a:sym typeface="Arial"/>
              </a:rPr>
            </a:br>
            <a:r>
              <a:rPr lang="en-GB" sz="1400" dirty="0">
                <a:solidFill>
                  <a:schemeClr val="bg1"/>
                </a:solidFill>
                <a:latin typeface="Futura Bold" pitchFamily="2" charset="0"/>
                <a:sym typeface="Arial"/>
              </a:rPr>
              <a:t>to peer interventions?</a:t>
            </a:r>
          </a:p>
          <a:p>
            <a:pPr eaLnBrk="1" fontAlgn="auto" hangingPunct="1">
              <a:spcBef>
                <a:spcPts val="0"/>
              </a:spcBef>
              <a:spcAft>
                <a:spcPts val="0"/>
              </a:spcAft>
              <a:defRPr/>
            </a:pPr>
            <a:endParaRPr lang="en-GB" sz="1400" dirty="0">
              <a:solidFill>
                <a:schemeClr val="bg1"/>
              </a:solidFill>
              <a:sym typeface="Arial"/>
            </a:endParaRPr>
          </a:p>
          <a:p>
            <a:pPr marL="180000" indent="-180000" fontAlgn="auto">
              <a:spcBef>
                <a:spcPts val="0"/>
              </a:spcBef>
              <a:spcAft>
                <a:spcPts val="600"/>
              </a:spcAft>
              <a:buClr>
                <a:schemeClr val="bg1"/>
              </a:buClr>
              <a:buSzPct val="80000"/>
              <a:buFont typeface="Wingdings" pitchFamily="2" charset="2"/>
              <a:buChar char="n"/>
              <a:defRPr/>
            </a:pPr>
            <a:r>
              <a:rPr lang="en-GB" sz="1400" dirty="0">
                <a:solidFill>
                  <a:schemeClr val="bg1"/>
                </a:solidFill>
                <a:cs typeface="Arial" charset="0"/>
                <a:sym typeface="Arial"/>
              </a:rPr>
              <a:t>Colleagues in the same team (peers)</a:t>
            </a:r>
            <a:br>
              <a:rPr lang="en-GB" sz="1400" dirty="0">
                <a:solidFill>
                  <a:schemeClr val="bg1"/>
                </a:solidFill>
                <a:cs typeface="Arial" charset="0"/>
                <a:sym typeface="Arial"/>
              </a:rPr>
            </a:br>
            <a:r>
              <a:rPr lang="en-GB" sz="1400" dirty="0">
                <a:solidFill>
                  <a:schemeClr val="bg1"/>
                </a:solidFill>
                <a:cs typeface="Arial" charset="0"/>
                <a:sym typeface="Arial"/>
              </a:rPr>
              <a:t>can and do look out for each other. </a:t>
            </a:r>
          </a:p>
          <a:p>
            <a:pPr marL="180000" indent="-180000" fontAlgn="auto">
              <a:spcBef>
                <a:spcPts val="0"/>
              </a:spcBef>
              <a:spcAft>
                <a:spcPts val="600"/>
              </a:spcAft>
              <a:buClr>
                <a:schemeClr val="bg1"/>
              </a:buClr>
              <a:buSzPct val="80000"/>
              <a:buFont typeface="Wingdings" pitchFamily="2" charset="2"/>
              <a:buChar char="n"/>
              <a:defRPr/>
            </a:pPr>
            <a:r>
              <a:rPr lang="en-GB" sz="1400" dirty="0">
                <a:solidFill>
                  <a:schemeClr val="bg1"/>
                </a:solidFill>
                <a:cs typeface="Arial" charset="0"/>
                <a:sym typeface="Arial"/>
              </a:rPr>
              <a:t>Intervention with a peer can happen before a rule is broken OR to correct</a:t>
            </a:r>
            <a:br>
              <a:rPr lang="en-GB" sz="1400" dirty="0">
                <a:solidFill>
                  <a:schemeClr val="bg1"/>
                </a:solidFill>
                <a:cs typeface="Arial" charset="0"/>
                <a:sym typeface="Arial"/>
              </a:rPr>
            </a:br>
            <a:r>
              <a:rPr lang="en-GB" sz="1400" dirty="0">
                <a:solidFill>
                  <a:schemeClr val="bg1"/>
                </a:solidFill>
                <a:cs typeface="Arial" charset="0"/>
                <a:sym typeface="Arial"/>
              </a:rPr>
              <a:t>an unsafe act or situation. </a:t>
            </a:r>
          </a:p>
          <a:p>
            <a:pPr marL="180000" indent="-180000" fontAlgn="auto">
              <a:spcBef>
                <a:spcPts val="0"/>
              </a:spcBef>
              <a:spcAft>
                <a:spcPts val="600"/>
              </a:spcAft>
              <a:buClr>
                <a:schemeClr val="bg1"/>
              </a:buClr>
              <a:buSzPct val="80000"/>
              <a:buFont typeface="Wingdings" pitchFamily="2" charset="2"/>
              <a:buChar char="n"/>
              <a:defRPr/>
            </a:pPr>
            <a:r>
              <a:rPr lang="en-GB" sz="1400" dirty="0">
                <a:solidFill>
                  <a:schemeClr val="bg1"/>
                </a:solidFill>
                <a:cs typeface="Arial" charset="0"/>
                <a:sym typeface="Arial"/>
              </a:rPr>
              <a:t>Intervention and reporting within your team is a learning opportunity and will not normally be subject to disciplinary action if the unsafe activity stops immediately.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left)">
                                      <p:cBhvr>
                                        <p:cTn id="7" dur="500"/>
                                        <p:tgtEl>
                                          <p:spTgt spid="66"/>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right)">
                                      <p:cBhvr>
                                        <p:cTn id="10" dur="500"/>
                                        <p:tgtEl>
                                          <p:spTgt spid="6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wipe(up)">
                                      <p:cBhvr>
                                        <p:cTn id="13" dur="500"/>
                                        <p:tgtEl>
                                          <p:spTgt spid="6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wipe(up)">
                                      <p:cBhvr>
                                        <p:cTn id="16" dur="500"/>
                                        <p:tgtEl>
                                          <p:spTgt spid="7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wipe(down)">
                                      <p:cBhvr>
                                        <p:cTn id="19" dur="500"/>
                                        <p:tgtEl>
                                          <p:spTgt spid="71"/>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wipe(right)">
                                      <p:cBhvr>
                                        <p:cTn id="22" dur="500"/>
                                        <p:tgtEl>
                                          <p:spTgt spid="7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wipe(left)">
                                      <p:cBhvr>
                                        <p:cTn id="25" dur="500"/>
                                        <p:tgtEl>
                                          <p:spTgt spid="7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5"/>
                                        </p:tgtEl>
                                        <p:attrNameLst>
                                          <p:attrName>style.visibility</p:attrName>
                                        </p:attrNameLst>
                                      </p:cBhvr>
                                      <p:to>
                                        <p:strVal val="visible"/>
                                      </p:to>
                                    </p:set>
                                    <p:animEffect transition="in" filter="wipe(down)">
                                      <p:cBhvr>
                                        <p:cTn id="28" dur="500"/>
                                        <p:tgtEl>
                                          <p:spTgt spid="75"/>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76"/>
                                        </p:tgtEl>
                                        <p:attrNameLst>
                                          <p:attrName>style.visibility</p:attrName>
                                        </p:attrNameLst>
                                      </p:cBhvr>
                                      <p:to>
                                        <p:strVal val="visible"/>
                                      </p:to>
                                    </p:set>
                                    <p:animEffect transition="in" filter="wipe(up)">
                                      <p:cBhvr>
                                        <p:cTn id="31" dur="500"/>
                                        <p:tgtEl>
                                          <p:spTgt spid="7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77"/>
                                        </p:tgtEl>
                                        <p:attrNameLst>
                                          <p:attrName>style.visibility</p:attrName>
                                        </p:attrNameLst>
                                      </p:cBhvr>
                                      <p:to>
                                        <p:strVal val="visible"/>
                                      </p:to>
                                    </p:set>
                                    <p:animEffect transition="in" filter="wipe(down)">
                                      <p:cBhvr>
                                        <p:cTn id="34" dur="500"/>
                                        <p:tgtEl>
                                          <p:spTgt spid="77"/>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78"/>
                                        </p:tgtEl>
                                        <p:attrNameLst>
                                          <p:attrName>style.visibility</p:attrName>
                                        </p:attrNameLst>
                                      </p:cBhvr>
                                      <p:to>
                                        <p:strVal val="visible"/>
                                      </p:to>
                                    </p:set>
                                    <p:animEffect transition="in" filter="wipe(left)">
                                      <p:cBhvr>
                                        <p:cTn id="37" dur="500"/>
                                        <p:tgtEl>
                                          <p:spTgt spid="78"/>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79"/>
                                        </p:tgtEl>
                                        <p:attrNameLst>
                                          <p:attrName>style.visibility</p:attrName>
                                        </p:attrNameLst>
                                      </p:cBhvr>
                                      <p:to>
                                        <p:strVal val="visible"/>
                                      </p:to>
                                    </p:set>
                                    <p:animEffect transition="in" filter="wipe(up)">
                                      <p:cBhvr>
                                        <p:cTn id="40" dur="500"/>
                                        <p:tgtEl>
                                          <p:spTgt spid="79"/>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81"/>
                                        </p:tgtEl>
                                        <p:attrNameLst>
                                          <p:attrName>style.visibility</p:attrName>
                                        </p:attrNameLst>
                                      </p:cBhvr>
                                      <p:to>
                                        <p:strVal val="visible"/>
                                      </p:to>
                                    </p:set>
                                    <p:animEffect transition="in" filter="wipe(up)">
                                      <p:cBhvr>
                                        <p:cTn id="43" dur="500"/>
                                        <p:tgtEl>
                                          <p:spTgt spid="81"/>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82"/>
                                        </p:tgtEl>
                                        <p:attrNameLst>
                                          <p:attrName>style.visibility</p:attrName>
                                        </p:attrNameLst>
                                      </p:cBhvr>
                                      <p:to>
                                        <p:strVal val="visible"/>
                                      </p:to>
                                    </p:set>
                                    <p:animEffect transition="in" filter="wipe(down)">
                                      <p:cBhvr>
                                        <p:cTn id="46" dur="500"/>
                                        <p:tgtEl>
                                          <p:spTgt spid="82"/>
                                        </p:tgtEl>
                                      </p:cBhvr>
                                    </p:animEffect>
                                  </p:childTnLst>
                                </p:cTn>
                              </p:par>
                              <p:par>
                                <p:cTn id="47" presetID="22" presetClass="entr" presetSubtype="2" fill="hold" grpId="0" nodeType="withEffect">
                                  <p:stCondLst>
                                    <p:cond delay="0"/>
                                  </p:stCondLst>
                                  <p:childTnLst>
                                    <p:set>
                                      <p:cBhvr>
                                        <p:cTn id="48" dur="1" fill="hold">
                                          <p:stCondLst>
                                            <p:cond delay="0"/>
                                          </p:stCondLst>
                                        </p:cTn>
                                        <p:tgtEl>
                                          <p:spTgt spid="83"/>
                                        </p:tgtEl>
                                        <p:attrNameLst>
                                          <p:attrName>style.visibility</p:attrName>
                                        </p:attrNameLst>
                                      </p:cBhvr>
                                      <p:to>
                                        <p:strVal val="visible"/>
                                      </p:to>
                                    </p:set>
                                    <p:animEffect transition="in" filter="wipe(right)">
                                      <p:cBhvr>
                                        <p:cTn id="49" dur="500"/>
                                        <p:tgtEl>
                                          <p:spTgt spid="83"/>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84"/>
                                        </p:tgtEl>
                                        <p:attrNameLst>
                                          <p:attrName>style.visibility</p:attrName>
                                        </p:attrNameLst>
                                      </p:cBhvr>
                                      <p:to>
                                        <p:strVal val="visible"/>
                                      </p:to>
                                    </p:set>
                                    <p:animEffect transition="in" filter="wipe(up)">
                                      <p:cBhvr>
                                        <p:cTn id="52" dur="500"/>
                                        <p:tgtEl>
                                          <p:spTgt spid="84"/>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85"/>
                                        </p:tgtEl>
                                        <p:attrNameLst>
                                          <p:attrName>style.visibility</p:attrName>
                                        </p:attrNameLst>
                                      </p:cBhvr>
                                      <p:to>
                                        <p:strVal val="visible"/>
                                      </p:to>
                                    </p:set>
                                    <p:animEffect transition="in" filter="wipe(right)">
                                      <p:cBhvr>
                                        <p:cTn id="55" dur="500"/>
                                        <p:tgtEl>
                                          <p:spTgt spid="85"/>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86"/>
                                        </p:tgtEl>
                                        <p:attrNameLst>
                                          <p:attrName>style.visibility</p:attrName>
                                        </p:attrNameLst>
                                      </p:cBhvr>
                                      <p:to>
                                        <p:strVal val="visible"/>
                                      </p:to>
                                    </p:set>
                                    <p:animEffect transition="in" filter="wipe(down)">
                                      <p:cBhvr>
                                        <p:cTn id="58" dur="500"/>
                                        <p:tgtEl>
                                          <p:spTgt spid="86"/>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87"/>
                                        </p:tgtEl>
                                        <p:attrNameLst>
                                          <p:attrName>style.visibility</p:attrName>
                                        </p:attrNameLst>
                                      </p:cBhvr>
                                      <p:to>
                                        <p:strVal val="visible"/>
                                      </p:to>
                                    </p:set>
                                    <p:animEffect transition="in" filter="wipe(right)">
                                      <p:cBhvr>
                                        <p:cTn id="61" dur="500"/>
                                        <p:tgtEl>
                                          <p:spTgt spid="87"/>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88"/>
                                        </p:tgtEl>
                                        <p:attrNameLst>
                                          <p:attrName>style.visibility</p:attrName>
                                        </p:attrNameLst>
                                      </p:cBhvr>
                                      <p:to>
                                        <p:strVal val="visible"/>
                                      </p:to>
                                    </p:set>
                                    <p:animEffect transition="in" filter="wipe(up)">
                                      <p:cBhvr>
                                        <p:cTn id="64" dur="500"/>
                                        <p:tgtEl>
                                          <p:spTgt spid="88"/>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89"/>
                                        </p:tgtEl>
                                        <p:attrNameLst>
                                          <p:attrName>style.visibility</p:attrName>
                                        </p:attrNameLst>
                                      </p:cBhvr>
                                      <p:to>
                                        <p:strVal val="visible"/>
                                      </p:to>
                                    </p:set>
                                    <p:animEffect transition="in" filter="wipe(down)">
                                      <p:cBhvr>
                                        <p:cTn id="67" dur="500"/>
                                        <p:tgtEl>
                                          <p:spTgt spid="89"/>
                                        </p:tgtEl>
                                      </p:cBhvr>
                                    </p:animEffect>
                                  </p:childTnLst>
                                </p:cTn>
                              </p:par>
                              <p:par>
                                <p:cTn id="68" presetID="22" presetClass="entr" presetSubtype="2" fill="hold" grpId="0"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right)">
                                      <p:cBhvr>
                                        <p:cTn id="70" dur="500"/>
                                        <p:tgtEl>
                                          <p:spTgt spid="37"/>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wipe(up)">
                                      <p:cBhvr>
                                        <p:cTn id="73" dur="500"/>
                                        <p:tgtEl>
                                          <p:spTgt spid="38"/>
                                        </p:tgtEl>
                                      </p:cBhvr>
                                    </p:animEffect>
                                  </p:childTnLst>
                                </p:cTn>
                              </p:par>
                              <p:par>
                                <p:cTn id="74" presetID="22" presetClass="entr" presetSubtype="1" fill="hold" grpId="0" nodeType="with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wipe(up)">
                                      <p:cBhvr>
                                        <p:cTn id="76" dur="500"/>
                                        <p:tgtEl>
                                          <p:spTgt spid="39"/>
                                        </p:tgtEl>
                                      </p:cBhvr>
                                    </p:animEffect>
                                  </p:childTnLst>
                                </p:cTn>
                              </p:par>
                              <p:par>
                                <p:cTn id="77" presetID="22" presetClass="entr" presetSubtype="8" fill="hold" grpId="0" nodeType="withEffect">
                                  <p:stCondLst>
                                    <p:cond delay="1000"/>
                                  </p:stCondLst>
                                  <p:childTnLst>
                                    <p:set>
                                      <p:cBhvr>
                                        <p:cTn id="78" dur="1" fill="hold">
                                          <p:stCondLst>
                                            <p:cond delay="0"/>
                                          </p:stCondLst>
                                        </p:cTn>
                                        <p:tgtEl>
                                          <p:spTgt spid="32"/>
                                        </p:tgtEl>
                                        <p:attrNameLst>
                                          <p:attrName>style.visibility</p:attrName>
                                        </p:attrNameLst>
                                      </p:cBhvr>
                                      <p:to>
                                        <p:strVal val="visible"/>
                                      </p:to>
                                    </p:set>
                                    <p:animEffect transition="in" filter="wipe(left)">
                                      <p:cBhvr>
                                        <p:cTn id="79" dur="500"/>
                                        <p:tgtEl>
                                          <p:spTgt spid="32"/>
                                        </p:tgtEl>
                                      </p:cBhvr>
                                    </p:animEffect>
                                  </p:childTnLst>
                                </p:cTn>
                              </p:par>
                              <p:par>
                                <p:cTn id="80" presetID="22" presetClass="entr" presetSubtype="2" fill="hold" nodeType="withEffect">
                                  <p:stCondLst>
                                    <p:cond delay="1000"/>
                                  </p:stCondLst>
                                  <p:childTnLst>
                                    <p:set>
                                      <p:cBhvr>
                                        <p:cTn id="81" dur="1" fill="hold">
                                          <p:stCondLst>
                                            <p:cond delay="0"/>
                                          </p:stCondLst>
                                        </p:cTn>
                                        <p:tgtEl>
                                          <p:spTgt spid="40"/>
                                        </p:tgtEl>
                                        <p:attrNameLst>
                                          <p:attrName>style.visibility</p:attrName>
                                        </p:attrNameLst>
                                      </p:cBhvr>
                                      <p:to>
                                        <p:strVal val="visible"/>
                                      </p:to>
                                    </p:set>
                                    <p:animEffect transition="in" filter="wipe(right)">
                                      <p:cBhvr>
                                        <p:cTn id="82" dur="500"/>
                                        <p:tgtEl>
                                          <p:spTgt spid="40"/>
                                        </p:tgtEl>
                                      </p:cBhvr>
                                    </p:animEffect>
                                  </p:childTnLst>
                                </p:cTn>
                              </p:par>
                            </p:childTnLst>
                          </p:cTn>
                        </p:par>
                        <p:par>
                          <p:cTn id="83" fill="hold" nodeType="afterGroup">
                            <p:stCondLst>
                              <p:cond delay="1500"/>
                            </p:stCondLst>
                            <p:childTnLst>
                              <p:par>
                                <p:cTn id="84" presetID="10" presetClass="entr" presetSubtype="0" fill="hold" nodeType="afterEffect">
                                  <p:stCondLst>
                                    <p:cond delay="500"/>
                                  </p:stCondLst>
                                  <p:childTnLst>
                                    <p:set>
                                      <p:cBhvr>
                                        <p:cTn id="85" dur="1" fill="hold">
                                          <p:stCondLst>
                                            <p:cond delay="0"/>
                                          </p:stCondLst>
                                        </p:cTn>
                                        <p:tgtEl>
                                          <p:spTgt spid="43">
                                            <p:txEl>
                                              <p:pRg st="0" end="0"/>
                                            </p:txEl>
                                          </p:spTgt>
                                        </p:tgtEl>
                                        <p:attrNameLst>
                                          <p:attrName>style.visibility</p:attrName>
                                        </p:attrNameLst>
                                      </p:cBhvr>
                                      <p:to>
                                        <p:strVal val="visible"/>
                                      </p:to>
                                    </p:set>
                                    <p:animEffect transition="in" filter="fade">
                                      <p:cBhvr>
                                        <p:cTn id="86" dur="500"/>
                                        <p:tgtEl>
                                          <p:spTgt spid="43">
                                            <p:txEl>
                                              <p:pRg st="0" end="0"/>
                                            </p:txEl>
                                          </p:spTgt>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presetSubtype="0" fill="hold" nodeType="clickEffect">
                                  <p:stCondLst>
                                    <p:cond delay="0"/>
                                  </p:stCondLst>
                                  <p:childTnLst>
                                    <p:set>
                                      <p:cBhvr>
                                        <p:cTn id="90" dur="1" fill="hold">
                                          <p:stCondLst>
                                            <p:cond delay="0"/>
                                          </p:stCondLst>
                                        </p:cTn>
                                        <p:tgtEl>
                                          <p:spTgt spid="43">
                                            <p:txEl>
                                              <p:pRg st="2" end="2"/>
                                            </p:txEl>
                                          </p:spTgt>
                                        </p:tgtEl>
                                        <p:attrNameLst>
                                          <p:attrName>style.visibility</p:attrName>
                                        </p:attrNameLst>
                                      </p:cBhvr>
                                      <p:to>
                                        <p:strVal val="visible"/>
                                      </p:to>
                                    </p:set>
                                    <p:animEffect transition="in" filter="fade">
                                      <p:cBhvr>
                                        <p:cTn id="91" dur="500"/>
                                        <p:tgtEl>
                                          <p:spTgt spid="43">
                                            <p:txEl>
                                              <p:pRg st="2" end="2"/>
                                            </p:txEl>
                                          </p:spTgt>
                                        </p:tgtEl>
                                      </p:cBhvr>
                                    </p:animEffect>
                                  </p:childTnLst>
                                </p:cTn>
                              </p:par>
                              <p:par>
                                <p:cTn id="92" presetID="10" presetClass="entr" presetSubtype="0" fill="hold" nodeType="withEffect">
                                  <p:stCondLst>
                                    <p:cond delay="0"/>
                                  </p:stCondLst>
                                  <p:childTnLst>
                                    <p:set>
                                      <p:cBhvr>
                                        <p:cTn id="93" dur="1" fill="hold">
                                          <p:stCondLst>
                                            <p:cond delay="0"/>
                                          </p:stCondLst>
                                        </p:cTn>
                                        <p:tgtEl>
                                          <p:spTgt spid="43">
                                            <p:txEl>
                                              <p:pRg st="3" end="3"/>
                                            </p:txEl>
                                          </p:spTgt>
                                        </p:tgtEl>
                                        <p:attrNameLst>
                                          <p:attrName>style.visibility</p:attrName>
                                        </p:attrNameLst>
                                      </p:cBhvr>
                                      <p:to>
                                        <p:strVal val="visible"/>
                                      </p:to>
                                    </p:set>
                                    <p:animEffect transition="in" filter="fade">
                                      <p:cBhvr>
                                        <p:cTn id="94" dur="500"/>
                                        <p:tgtEl>
                                          <p:spTgt spid="43">
                                            <p:txEl>
                                              <p:pRg st="3" end="3"/>
                                            </p:txEl>
                                          </p:spTgt>
                                        </p:tgtEl>
                                      </p:cBhvr>
                                    </p:animEffect>
                                  </p:childTnLst>
                                </p:cTn>
                              </p:par>
                              <p:par>
                                <p:cTn id="95" presetID="10" presetClass="entr" presetSubtype="0" fill="hold" nodeType="withEffect">
                                  <p:stCondLst>
                                    <p:cond delay="0"/>
                                  </p:stCondLst>
                                  <p:childTnLst>
                                    <p:set>
                                      <p:cBhvr>
                                        <p:cTn id="96" dur="1" fill="hold">
                                          <p:stCondLst>
                                            <p:cond delay="0"/>
                                          </p:stCondLst>
                                        </p:cTn>
                                        <p:tgtEl>
                                          <p:spTgt spid="43">
                                            <p:txEl>
                                              <p:pRg st="4" end="4"/>
                                            </p:txEl>
                                          </p:spTgt>
                                        </p:tgtEl>
                                        <p:attrNameLst>
                                          <p:attrName>style.visibility</p:attrName>
                                        </p:attrNameLst>
                                      </p:cBhvr>
                                      <p:to>
                                        <p:strVal val="visible"/>
                                      </p:to>
                                    </p:set>
                                    <p:animEffect transition="in" filter="fade">
                                      <p:cBhvr>
                                        <p:cTn id="97" dur="500"/>
                                        <p:tgtEl>
                                          <p:spTgt spid="43">
                                            <p:txEl>
                                              <p:pRg st="4" end="4"/>
                                            </p:txEl>
                                          </p:spTgt>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22" presetClass="entr" presetSubtype="2" fill="hold" grpId="0" nodeType="clickEffect">
                                  <p:stCondLst>
                                    <p:cond delay="0"/>
                                  </p:stCondLst>
                                  <p:childTnLst>
                                    <p:set>
                                      <p:cBhvr>
                                        <p:cTn id="101" dur="1" fill="hold">
                                          <p:stCondLst>
                                            <p:cond delay="0"/>
                                          </p:stCondLst>
                                        </p:cTn>
                                        <p:tgtEl>
                                          <p:spTgt spid="36"/>
                                        </p:tgtEl>
                                        <p:attrNameLst>
                                          <p:attrName>style.visibility</p:attrName>
                                        </p:attrNameLst>
                                      </p:cBhvr>
                                      <p:to>
                                        <p:strVal val="visible"/>
                                      </p:to>
                                    </p:set>
                                    <p:animEffect transition="in" filter="wipe(right)">
                                      <p:cBhvr>
                                        <p:cTn id="102" dur="500"/>
                                        <p:tgtEl>
                                          <p:spTgt spid="36"/>
                                        </p:tgtEl>
                                      </p:cBhvr>
                                    </p:animEffect>
                                  </p:childTnLst>
                                </p:cTn>
                              </p:par>
                              <p:par>
                                <p:cTn id="103" presetID="22" presetClass="entr" presetSubtype="8" fill="hold" grpId="0" nodeType="withEffect">
                                  <p:stCondLst>
                                    <p:cond delay="0"/>
                                  </p:stCondLst>
                                  <p:childTnLst>
                                    <p:set>
                                      <p:cBhvr>
                                        <p:cTn id="104" dur="1" fill="hold">
                                          <p:stCondLst>
                                            <p:cond delay="0"/>
                                          </p:stCondLst>
                                        </p:cTn>
                                        <p:tgtEl>
                                          <p:spTgt spid="33"/>
                                        </p:tgtEl>
                                        <p:attrNameLst>
                                          <p:attrName>style.visibility</p:attrName>
                                        </p:attrNameLst>
                                      </p:cBhvr>
                                      <p:to>
                                        <p:strVal val="visible"/>
                                      </p:to>
                                    </p:set>
                                    <p:animEffect transition="in" filter="wipe(left)">
                                      <p:cBhvr>
                                        <p:cTn id="10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8" grpId="0" animBg="1"/>
      <p:bldP spid="69" grpId="0" animBg="1"/>
      <p:bldP spid="70" grpId="0" animBg="1"/>
      <p:bldP spid="71" grpId="0" animBg="1"/>
      <p:bldP spid="72" grpId="0" animBg="1"/>
      <p:bldP spid="74" grpId="0" animBg="1"/>
      <p:bldP spid="75" grpId="0" animBg="1"/>
      <p:bldP spid="76" grpId="0" animBg="1"/>
      <p:bldP spid="77" grpId="0" animBg="1"/>
      <p:bldP spid="78" grpId="0" animBg="1"/>
      <p:bldP spid="79" grpId="0" animBg="1"/>
      <p:bldP spid="81" grpId="0" animBg="1"/>
      <p:bldP spid="82" grpId="0" animBg="1"/>
      <p:bldP spid="83" grpId="0" animBg="1"/>
      <p:bldP spid="84" grpId="0" animBg="1"/>
      <p:bldP spid="85" grpId="0" animBg="1"/>
      <p:bldP spid="86" grpId="0" animBg="1"/>
      <p:bldP spid="87" grpId="0" animBg="1"/>
      <p:bldP spid="88" grpId="0" animBg="1"/>
      <p:bldP spid="89" grpId="0" animBg="1"/>
      <p:bldP spid="37" grpId="0" animBg="1"/>
      <p:bldP spid="38" grpId="0" animBg="1"/>
      <p:bldP spid="39" grpId="0" animBg="1"/>
      <p:bldP spid="32" grpId="0" animBg="1"/>
      <p:bldP spid="33" grpId="0" animBg="1"/>
      <p:bldP spid="3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0" y="1022350"/>
            <a:ext cx="9144000" cy="583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00113" y="295275"/>
            <a:ext cx="7770812" cy="419100"/>
          </a:xfrm>
        </p:spPr>
        <p:txBody>
          <a:bodyPr/>
          <a:lstStyle/>
          <a:p>
            <a:pPr eaLnBrk="1" fontAlgn="auto" hangingPunct="1">
              <a:spcAft>
                <a:spcPts val="0"/>
              </a:spcAft>
              <a:defRPr/>
            </a:pPr>
            <a:r>
              <a:rPr lang="de-DE" dirty="0" smtClean="0"/>
              <a:t>CONTENTS</a:t>
            </a:r>
            <a:endParaRPr lang="en-GB" dirty="0"/>
          </a:p>
        </p:txBody>
      </p:sp>
      <p:sp>
        <p:nvSpPr>
          <p:cNvPr id="11" name="Footer Placeholder 10"/>
          <p:cNvSpPr>
            <a:spLocks noGrp="1"/>
          </p:cNvSpPr>
          <p:nvPr>
            <p:ph type="ftr" sz="quarter" idx="4294967295"/>
          </p:nvPr>
        </p:nvSpPr>
        <p:spPr>
          <a:xfrm>
            <a:off x="3854450" y="6470650"/>
            <a:ext cx="2160588" cy="307975"/>
          </a:xfrm>
          <a:prstGeom prst="rect">
            <a:avLst/>
          </a:prstGeom>
        </p:spPr>
        <p:txBody>
          <a:bodyPr/>
          <a:lstStyle/>
          <a:p>
            <a:pPr eaLnBrk="1" fontAlgn="auto" hangingPunct="1">
              <a:spcBef>
                <a:spcPts val="0"/>
              </a:spcBef>
              <a:spcAft>
                <a:spcPts val="0"/>
              </a:spcAft>
              <a:defRPr/>
            </a:pPr>
            <a:r>
              <a:rPr lang="en-GB" dirty="0">
                <a:latin typeface="+mj-lt"/>
                <a:cs typeface="+mn-cs"/>
              </a:rPr>
              <a:t> </a:t>
            </a:r>
          </a:p>
        </p:txBody>
      </p:sp>
      <p:sp>
        <p:nvSpPr>
          <p:cNvPr id="67" name="Rectangle 66"/>
          <p:cNvSpPr/>
          <p:nvPr/>
        </p:nvSpPr>
        <p:spPr>
          <a:xfrm>
            <a:off x="874713" y="1319213"/>
            <a:ext cx="3768725" cy="41576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252000" rIns="252000" bIns="252000"/>
          <a:lstStyle/>
          <a:p>
            <a:pPr eaLnBrk="1" fontAlgn="auto" hangingPunct="1">
              <a:spcBef>
                <a:spcPts val="0"/>
              </a:spcBef>
              <a:spcAft>
                <a:spcPts val="0"/>
              </a:spcAft>
              <a:defRPr/>
            </a:pPr>
            <a:r>
              <a:rPr lang="en-US" sz="1600" dirty="0">
                <a:solidFill>
                  <a:schemeClr val="tx1"/>
                </a:solidFill>
                <a:latin typeface="+mj-lt"/>
              </a:rPr>
              <a:t>WHY HAVE THIS SESSION?</a:t>
            </a:r>
          </a:p>
          <a:p>
            <a:pPr eaLnBrk="1" fontAlgn="auto" hangingPunct="1">
              <a:lnSpc>
                <a:spcPct val="200000"/>
              </a:lnSpc>
              <a:spcBef>
                <a:spcPts val="0"/>
              </a:spcBef>
              <a:spcAft>
                <a:spcPts val="0"/>
              </a:spcAft>
              <a:defRPr/>
            </a:pPr>
            <a:r>
              <a:rPr lang="en-US" sz="1600" dirty="0">
                <a:solidFill>
                  <a:schemeClr val="tx1"/>
                </a:solidFill>
                <a:latin typeface="+mj-lt"/>
              </a:rPr>
              <a:t>SESSION OVERVIEW</a:t>
            </a:r>
          </a:p>
          <a:p>
            <a:pPr eaLnBrk="1" fontAlgn="auto" hangingPunct="1">
              <a:lnSpc>
                <a:spcPct val="200000"/>
              </a:lnSpc>
              <a:spcBef>
                <a:spcPts val="0"/>
              </a:spcBef>
              <a:spcAft>
                <a:spcPts val="0"/>
              </a:spcAft>
              <a:defRPr/>
            </a:pPr>
            <a:r>
              <a:rPr lang="en-US" sz="1600" dirty="0">
                <a:solidFill>
                  <a:schemeClr val="tx1"/>
                </a:solidFill>
                <a:latin typeface="+mj-lt"/>
              </a:rPr>
              <a:t>VIDEO &amp; DISCUSSION</a:t>
            </a:r>
          </a:p>
          <a:p>
            <a:pPr eaLnBrk="1" fontAlgn="auto" hangingPunct="1">
              <a:lnSpc>
                <a:spcPct val="200000"/>
              </a:lnSpc>
              <a:spcBef>
                <a:spcPts val="0"/>
              </a:spcBef>
              <a:spcAft>
                <a:spcPts val="0"/>
              </a:spcAft>
              <a:defRPr/>
            </a:pPr>
            <a:r>
              <a:rPr lang="en-US" sz="1600" dirty="0">
                <a:solidFill>
                  <a:schemeClr val="tx1"/>
                </a:solidFill>
                <a:latin typeface="+mj-lt"/>
              </a:rPr>
              <a:t>REALITY + SUMMARY</a:t>
            </a:r>
          </a:p>
          <a:p>
            <a:pPr eaLnBrk="1" fontAlgn="auto" hangingPunct="1">
              <a:lnSpc>
                <a:spcPct val="200000"/>
              </a:lnSpc>
              <a:spcBef>
                <a:spcPts val="0"/>
              </a:spcBef>
              <a:spcAft>
                <a:spcPts val="0"/>
              </a:spcAft>
              <a:defRPr/>
            </a:pPr>
            <a:r>
              <a:rPr lang="en-US" sz="1600" dirty="0">
                <a:solidFill>
                  <a:schemeClr val="tx1"/>
                </a:solidFill>
                <a:latin typeface="+mj-lt"/>
              </a:rPr>
              <a:t>CONSEQUENCES</a:t>
            </a:r>
          </a:p>
          <a:p>
            <a:pPr eaLnBrk="1" fontAlgn="auto" hangingPunct="1">
              <a:lnSpc>
                <a:spcPct val="200000"/>
              </a:lnSpc>
              <a:spcBef>
                <a:spcPts val="0"/>
              </a:spcBef>
              <a:spcAft>
                <a:spcPts val="0"/>
              </a:spcAft>
              <a:defRPr/>
            </a:pPr>
            <a:r>
              <a:rPr lang="en-US" sz="1600" dirty="0">
                <a:solidFill>
                  <a:schemeClr val="tx1"/>
                </a:solidFill>
              </a:rPr>
              <a:t>INTERVENTION</a:t>
            </a:r>
          </a:p>
          <a:p>
            <a:pPr eaLnBrk="1" fontAlgn="auto" hangingPunct="1">
              <a:lnSpc>
                <a:spcPct val="200000"/>
              </a:lnSpc>
              <a:spcBef>
                <a:spcPts val="0"/>
              </a:spcBef>
              <a:spcAft>
                <a:spcPts val="0"/>
              </a:spcAft>
              <a:defRPr/>
            </a:pPr>
            <a:r>
              <a:rPr lang="en-US" sz="1600" dirty="0">
                <a:solidFill>
                  <a:schemeClr val="tx1"/>
                </a:solidFill>
                <a:latin typeface="Futura Bold" pitchFamily="2" charset="0"/>
              </a:rPr>
              <a:t>REPORTING</a:t>
            </a:r>
          </a:p>
          <a:p>
            <a:pPr eaLnBrk="1" fontAlgn="auto" hangingPunct="1">
              <a:lnSpc>
                <a:spcPct val="200000"/>
              </a:lnSpc>
              <a:spcBef>
                <a:spcPts val="0"/>
              </a:spcBef>
              <a:spcAft>
                <a:spcPts val="0"/>
              </a:spcAft>
              <a:defRPr/>
            </a:pPr>
            <a:r>
              <a:rPr lang="en-US" sz="1600" dirty="0">
                <a:solidFill>
                  <a:schemeClr val="tx1"/>
                </a:solidFill>
              </a:rPr>
              <a:t>CLOSE</a:t>
            </a:r>
            <a:endParaRPr lang="en-GB" sz="1600" dirty="0">
              <a:solidFill>
                <a:schemeClr val="tx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up)">
                                      <p:cBhvr>
                                        <p:cTn id="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0" y="1023938"/>
            <a:ext cx="9144000" cy="583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00113" y="295275"/>
            <a:ext cx="7770812" cy="419100"/>
          </a:xfrm>
        </p:spPr>
        <p:txBody>
          <a:bodyPr/>
          <a:lstStyle/>
          <a:p>
            <a:pPr eaLnBrk="1" fontAlgn="auto" hangingPunct="1">
              <a:spcAft>
                <a:spcPts val="0"/>
              </a:spcAft>
              <a:defRPr/>
            </a:pPr>
            <a:r>
              <a:rPr lang="en-GB" dirty="0" smtClean="0">
                <a:sym typeface="Arial"/>
              </a:rPr>
              <a:t>Reporting </a:t>
            </a:r>
            <a:endParaRPr lang="en-GB" dirty="0"/>
          </a:p>
        </p:txBody>
      </p:sp>
      <p:sp>
        <p:nvSpPr>
          <p:cNvPr id="4" name="Rectangle 3"/>
          <p:cNvSpPr/>
          <p:nvPr/>
        </p:nvSpPr>
        <p:spPr>
          <a:xfrm>
            <a:off x="0" y="6019800"/>
            <a:ext cx="9144000" cy="8445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0" tIns="180000" rIns="288000" bIns="288000"/>
          <a:lstStyle/>
          <a:p>
            <a:pPr eaLnBrk="1" fontAlgn="auto" hangingPunct="1">
              <a:spcBef>
                <a:spcPts val="0"/>
              </a:spcBef>
              <a:spcAft>
                <a:spcPts val="0"/>
              </a:spcAft>
              <a:defRPr/>
            </a:pPr>
            <a:r>
              <a:rPr lang="en-GB" sz="1400" dirty="0">
                <a:solidFill>
                  <a:schemeClr val="tx1"/>
                </a:solidFill>
              </a:rPr>
              <a:t>Reporting is not about blame. It’s about collecting information to help us understand </a:t>
            </a:r>
            <a:r>
              <a:rPr lang="en-GB" sz="1400" b="1" dirty="0">
                <a:solidFill>
                  <a:schemeClr val="tx1"/>
                </a:solidFill>
              </a:rPr>
              <a:t>why</a:t>
            </a:r>
            <a:r>
              <a:rPr lang="en-GB" sz="1400" dirty="0">
                <a:solidFill>
                  <a:schemeClr val="tx1"/>
                </a:solidFill>
              </a:rPr>
              <a:t> rules</a:t>
            </a:r>
            <a:br>
              <a:rPr lang="en-GB" sz="1400" dirty="0">
                <a:solidFill>
                  <a:schemeClr val="tx1"/>
                </a:solidFill>
              </a:rPr>
            </a:br>
            <a:r>
              <a:rPr lang="en-GB" sz="1400" dirty="0">
                <a:solidFill>
                  <a:schemeClr val="tx1"/>
                </a:solidFill>
              </a:rPr>
              <a:t>are being broken and </a:t>
            </a:r>
            <a:r>
              <a:rPr lang="en-GB" sz="1400" b="1" dirty="0">
                <a:solidFill>
                  <a:schemeClr val="tx1"/>
                </a:solidFill>
              </a:rPr>
              <a:t>what</a:t>
            </a:r>
            <a:r>
              <a:rPr lang="en-GB" sz="1400" dirty="0">
                <a:solidFill>
                  <a:schemeClr val="tx1"/>
                </a:solidFill>
              </a:rPr>
              <a:t> we need to do to make sure it doesn’t happen again.</a:t>
            </a:r>
          </a:p>
        </p:txBody>
      </p:sp>
      <p:sp>
        <p:nvSpPr>
          <p:cNvPr id="17" name="TextBox 16"/>
          <p:cNvSpPr txBox="1">
            <a:spLocks noChangeArrowheads="1"/>
          </p:cNvSpPr>
          <p:nvPr/>
        </p:nvSpPr>
        <p:spPr bwMode="auto">
          <a:xfrm>
            <a:off x="5126038" y="1560513"/>
            <a:ext cx="3532187" cy="2773362"/>
          </a:xfrm>
          <a:prstGeom prst="rect">
            <a:avLst/>
          </a:prstGeom>
          <a:solidFill>
            <a:schemeClr val="bg2">
              <a:alpha val="8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16000" tIns="216000" rIns="216000" bIns="2160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1600">
                <a:latin typeface="Futura Medium" pitchFamily="2" charset="0"/>
                <a:sym typeface="Arial" panose="020B0604020202020204" pitchFamily="34" charset="0"/>
              </a:rPr>
              <a:t>When you see someone break</a:t>
            </a:r>
            <a:br>
              <a:rPr lang="en-GB" altLang="en-US" sz="1600">
                <a:latin typeface="Futura Medium" pitchFamily="2" charset="0"/>
                <a:sym typeface="Arial" panose="020B0604020202020204" pitchFamily="34" charset="0"/>
              </a:rPr>
            </a:br>
            <a:r>
              <a:rPr lang="en-GB" altLang="en-US" sz="1600">
                <a:latin typeface="Futura Medium" pitchFamily="2" charset="0"/>
                <a:sym typeface="Arial" panose="020B0604020202020204" pitchFamily="34" charset="0"/>
              </a:rPr>
              <a:t>a Life-Saving Rule:</a:t>
            </a:r>
          </a:p>
        </p:txBody>
      </p:sp>
      <p:grpSp>
        <p:nvGrpSpPr>
          <p:cNvPr id="3" name="Group 9"/>
          <p:cNvGrpSpPr>
            <a:grpSpLocks/>
          </p:cNvGrpSpPr>
          <p:nvPr/>
        </p:nvGrpSpPr>
        <p:grpSpPr bwMode="auto">
          <a:xfrm>
            <a:off x="5238750" y="2305050"/>
            <a:ext cx="2895600" cy="847725"/>
            <a:chOff x="1000125" y="2305050"/>
            <a:chExt cx="2895600" cy="847725"/>
          </a:xfrm>
        </p:grpSpPr>
        <p:sp>
          <p:nvSpPr>
            <p:cNvPr id="18" name="TextBox 17"/>
            <p:cNvSpPr txBox="1"/>
            <p:nvPr/>
          </p:nvSpPr>
          <p:spPr>
            <a:xfrm>
              <a:off x="1000125" y="2305050"/>
              <a:ext cx="1581150" cy="847725"/>
            </a:xfrm>
            <a:prstGeom prst="rect">
              <a:avLst/>
            </a:prstGeom>
            <a:noFill/>
          </p:spPr>
          <p:txBody>
            <a:bodyPr lIns="0" tIns="0" rIns="0" bIns="0"/>
            <a:lstStyle/>
            <a:p>
              <a:pPr marL="177800" indent="-177800" eaLnBrk="1" fontAlgn="auto" hangingPunct="1">
                <a:lnSpc>
                  <a:spcPct val="113000"/>
                </a:lnSpc>
                <a:spcBef>
                  <a:spcPts val="0"/>
                </a:spcBef>
                <a:spcAft>
                  <a:spcPts val="60"/>
                </a:spcAft>
                <a:defRPr/>
              </a:pPr>
              <a:r>
                <a:rPr lang="en-GB" sz="6000" kern="0" spc="-810" dirty="0">
                  <a:solidFill>
                    <a:schemeClr val="accent2"/>
                  </a:solidFill>
                  <a:latin typeface="Futura Bold" pitchFamily="2" charset="0"/>
                  <a:cs typeface="+mn-cs"/>
                </a:rPr>
                <a:t>1.</a:t>
              </a:r>
            </a:p>
          </p:txBody>
        </p:sp>
        <p:sp>
          <p:nvSpPr>
            <p:cNvPr id="21" name="TextBox 20"/>
            <p:cNvSpPr txBox="1"/>
            <p:nvPr/>
          </p:nvSpPr>
          <p:spPr>
            <a:xfrm>
              <a:off x="1743075" y="2667000"/>
              <a:ext cx="2152650" cy="485775"/>
            </a:xfrm>
            <a:prstGeom prst="rect">
              <a:avLst/>
            </a:prstGeom>
            <a:noFill/>
          </p:spPr>
          <p:txBody>
            <a:bodyPr lIns="0" tIns="0" rIns="0" bIns="0"/>
            <a:lstStyle/>
            <a:p>
              <a:pPr marL="177800" indent="-177800" eaLnBrk="1" fontAlgn="auto" hangingPunct="1">
                <a:lnSpc>
                  <a:spcPct val="113000"/>
                </a:lnSpc>
                <a:spcBef>
                  <a:spcPts val="0"/>
                </a:spcBef>
                <a:spcAft>
                  <a:spcPts val="60"/>
                </a:spcAft>
                <a:defRPr/>
              </a:pPr>
              <a:r>
                <a:rPr lang="en-GB" sz="3200" kern="0" dirty="0">
                  <a:latin typeface="Futura Bold" pitchFamily="2" charset="0"/>
                  <a:cs typeface="+mn-cs"/>
                </a:rPr>
                <a:t>STOP IT</a:t>
              </a:r>
            </a:p>
          </p:txBody>
        </p:sp>
      </p:grpSp>
      <p:grpSp>
        <p:nvGrpSpPr>
          <p:cNvPr id="5" name="Group 10"/>
          <p:cNvGrpSpPr>
            <a:grpSpLocks/>
          </p:cNvGrpSpPr>
          <p:nvPr/>
        </p:nvGrpSpPr>
        <p:grpSpPr bwMode="auto">
          <a:xfrm>
            <a:off x="5343525" y="3219450"/>
            <a:ext cx="3038475" cy="838200"/>
            <a:chOff x="1104900" y="3219450"/>
            <a:chExt cx="3038475" cy="838200"/>
          </a:xfrm>
        </p:grpSpPr>
        <p:sp>
          <p:nvSpPr>
            <p:cNvPr id="22" name="TextBox 21"/>
            <p:cNvSpPr txBox="1"/>
            <p:nvPr/>
          </p:nvSpPr>
          <p:spPr>
            <a:xfrm>
              <a:off x="1104900" y="3219450"/>
              <a:ext cx="1581150" cy="742950"/>
            </a:xfrm>
            <a:prstGeom prst="rect">
              <a:avLst/>
            </a:prstGeom>
            <a:noFill/>
          </p:spPr>
          <p:txBody>
            <a:bodyPr lIns="0" tIns="0" rIns="0" bIns="0"/>
            <a:lstStyle/>
            <a:p>
              <a:pPr marL="177800" indent="-177800" eaLnBrk="1" fontAlgn="auto" hangingPunct="1">
                <a:lnSpc>
                  <a:spcPct val="113000"/>
                </a:lnSpc>
                <a:spcBef>
                  <a:spcPts val="0"/>
                </a:spcBef>
                <a:spcAft>
                  <a:spcPts val="60"/>
                </a:spcAft>
                <a:defRPr/>
              </a:pPr>
              <a:r>
                <a:rPr lang="en-GB" sz="6000" kern="0" dirty="0">
                  <a:solidFill>
                    <a:schemeClr val="accent2"/>
                  </a:solidFill>
                  <a:latin typeface="Futura Bold" pitchFamily="2" charset="0"/>
                  <a:cs typeface="+mn-cs"/>
                </a:rPr>
                <a:t>2.</a:t>
              </a:r>
            </a:p>
          </p:txBody>
        </p:sp>
        <p:sp>
          <p:nvSpPr>
            <p:cNvPr id="23" name="TextBox 22"/>
            <p:cNvSpPr txBox="1"/>
            <p:nvPr/>
          </p:nvSpPr>
          <p:spPr>
            <a:xfrm>
              <a:off x="1990725" y="3571875"/>
              <a:ext cx="2152650" cy="485775"/>
            </a:xfrm>
            <a:prstGeom prst="rect">
              <a:avLst/>
            </a:prstGeom>
            <a:noFill/>
          </p:spPr>
          <p:txBody>
            <a:bodyPr lIns="0" tIns="0" rIns="0" bIns="0"/>
            <a:lstStyle/>
            <a:p>
              <a:pPr marL="177800" indent="-177800" eaLnBrk="1" fontAlgn="auto" hangingPunct="1">
                <a:lnSpc>
                  <a:spcPct val="113000"/>
                </a:lnSpc>
                <a:spcBef>
                  <a:spcPts val="0"/>
                </a:spcBef>
                <a:spcAft>
                  <a:spcPts val="60"/>
                </a:spcAft>
                <a:defRPr/>
              </a:pPr>
              <a:r>
                <a:rPr lang="en-GB" sz="3200" kern="0" dirty="0">
                  <a:latin typeface="Futura Bold" pitchFamily="2" charset="0"/>
                  <a:cs typeface="+mn-cs"/>
                </a:rPr>
                <a:t>REPORT IT</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22" presetClass="entr" presetSubtype="8" fill="hold" nodeType="withEffect">
                                  <p:stCondLst>
                                    <p:cond delay="150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nodeType="withEffect">
                                  <p:stCondLst>
                                    <p:cond delay="15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par>
                          <p:cTn id="14" fill="hold" nodeType="afterGroup">
                            <p:stCondLst>
                              <p:cond delay="2000"/>
                            </p:stCondLst>
                            <p:childTnLst>
                              <p:par>
                                <p:cTn id="15" presetID="2" presetClass="entr" presetSubtype="4" decel="50000" fill="hold" grpId="0" nodeType="afterEffect">
                                  <p:stCondLst>
                                    <p:cond delay="50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0" y="1022350"/>
            <a:ext cx="9144000" cy="583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00113" y="295275"/>
            <a:ext cx="7770812" cy="419100"/>
          </a:xfrm>
        </p:spPr>
        <p:txBody>
          <a:bodyPr/>
          <a:lstStyle/>
          <a:p>
            <a:pPr eaLnBrk="1" fontAlgn="auto" hangingPunct="1">
              <a:spcAft>
                <a:spcPts val="0"/>
              </a:spcAft>
              <a:defRPr/>
            </a:pPr>
            <a:r>
              <a:rPr lang="de-DE" dirty="0" smtClean="0"/>
              <a:t>CONTENTS</a:t>
            </a:r>
            <a:endParaRPr lang="en-GB" dirty="0"/>
          </a:p>
        </p:txBody>
      </p:sp>
      <p:sp>
        <p:nvSpPr>
          <p:cNvPr id="11" name="Footer Placeholder 10"/>
          <p:cNvSpPr>
            <a:spLocks noGrp="1"/>
          </p:cNvSpPr>
          <p:nvPr>
            <p:ph type="ftr" sz="quarter" idx="4294967295"/>
          </p:nvPr>
        </p:nvSpPr>
        <p:spPr>
          <a:xfrm>
            <a:off x="3854450" y="6470650"/>
            <a:ext cx="2160588" cy="307975"/>
          </a:xfrm>
          <a:prstGeom prst="rect">
            <a:avLst/>
          </a:prstGeom>
        </p:spPr>
        <p:txBody>
          <a:bodyPr/>
          <a:lstStyle/>
          <a:p>
            <a:pPr eaLnBrk="1" fontAlgn="auto" hangingPunct="1">
              <a:spcBef>
                <a:spcPts val="0"/>
              </a:spcBef>
              <a:spcAft>
                <a:spcPts val="0"/>
              </a:spcAft>
              <a:defRPr/>
            </a:pPr>
            <a:r>
              <a:rPr lang="en-GB" dirty="0">
                <a:latin typeface="+mj-lt"/>
                <a:cs typeface="+mn-cs"/>
              </a:rPr>
              <a:t> </a:t>
            </a:r>
          </a:p>
        </p:txBody>
      </p:sp>
      <p:sp>
        <p:nvSpPr>
          <p:cNvPr id="67" name="Rectangle 66"/>
          <p:cNvSpPr/>
          <p:nvPr/>
        </p:nvSpPr>
        <p:spPr>
          <a:xfrm>
            <a:off x="4899025" y="1319213"/>
            <a:ext cx="3768725" cy="41576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252000" rIns="252000" bIns="252000"/>
          <a:lstStyle/>
          <a:p>
            <a:pPr eaLnBrk="1" fontAlgn="auto" hangingPunct="1">
              <a:spcBef>
                <a:spcPts val="0"/>
              </a:spcBef>
              <a:spcAft>
                <a:spcPts val="0"/>
              </a:spcAft>
              <a:defRPr/>
            </a:pPr>
            <a:r>
              <a:rPr lang="en-US" sz="1600" dirty="0">
                <a:solidFill>
                  <a:schemeClr val="tx1"/>
                </a:solidFill>
                <a:latin typeface="+mj-lt"/>
              </a:rPr>
              <a:t>WHY HAVE THIS SESSION?</a:t>
            </a:r>
          </a:p>
          <a:p>
            <a:pPr eaLnBrk="1" fontAlgn="auto" hangingPunct="1">
              <a:lnSpc>
                <a:spcPct val="200000"/>
              </a:lnSpc>
              <a:spcBef>
                <a:spcPts val="0"/>
              </a:spcBef>
              <a:spcAft>
                <a:spcPts val="0"/>
              </a:spcAft>
              <a:defRPr/>
            </a:pPr>
            <a:r>
              <a:rPr lang="en-US" sz="1600" dirty="0">
                <a:solidFill>
                  <a:schemeClr val="tx1"/>
                </a:solidFill>
                <a:latin typeface="+mj-lt"/>
              </a:rPr>
              <a:t>SESSION OVERVIEW</a:t>
            </a:r>
          </a:p>
          <a:p>
            <a:pPr eaLnBrk="1" fontAlgn="auto" hangingPunct="1">
              <a:lnSpc>
                <a:spcPct val="200000"/>
              </a:lnSpc>
              <a:spcBef>
                <a:spcPts val="0"/>
              </a:spcBef>
              <a:spcAft>
                <a:spcPts val="0"/>
              </a:spcAft>
              <a:defRPr/>
            </a:pPr>
            <a:r>
              <a:rPr lang="en-US" sz="1600" dirty="0">
                <a:solidFill>
                  <a:schemeClr val="tx1"/>
                </a:solidFill>
                <a:latin typeface="+mj-lt"/>
              </a:rPr>
              <a:t>VIDEO &amp; DISCUSSION</a:t>
            </a:r>
          </a:p>
          <a:p>
            <a:pPr eaLnBrk="1" fontAlgn="auto" hangingPunct="1">
              <a:lnSpc>
                <a:spcPct val="200000"/>
              </a:lnSpc>
              <a:spcBef>
                <a:spcPts val="0"/>
              </a:spcBef>
              <a:spcAft>
                <a:spcPts val="0"/>
              </a:spcAft>
              <a:defRPr/>
            </a:pPr>
            <a:r>
              <a:rPr lang="en-US" sz="1600" dirty="0">
                <a:solidFill>
                  <a:schemeClr val="tx1"/>
                </a:solidFill>
                <a:latin typeface="+mj-lt"/>
              </a:rPr>
              <a:t>REALITY + SUMMARY</a:t>
            </a:r>
          </a:p>
          <a:p>
            <a:pPr eaLnBrk="1" fontAlgn="auto" hangingPunct="1">
              <a:lnSpc>
                <a:spcPct val="200000"/>
              </a:lnSpc>
              <a:spcBef>
                <a:spcPts val="0"/>
              </a:spcBef>
              <a:spcAft>
                <a:spcPts val="0"/>
              </a:spcAft>
              <a:defRPr/>
            </a:pPr>
            <a:r>
              <a:rPr lang="en-US" sz="1600" dirty="0">
                <a:solidFill>
                  <a:schemeClr val="tx1"/>
                </a:solidFill>
                <a:latin typeface="+mj-lt"/>
              </a:rPr>
              <a:t>CONSEQUENCES</a:t>
            </a:r>
          </a:p>
          <a:p>
            <a:pPr eaLnBrk="1" fontAlgn="auto" hangingPunct="1">
              <a:lnSpc>
                <a:spcPct val="200000"/>
              </a:lnSpc>
              <a:spcBef>
                <a:spcPts val="0"/>
              </a:spcBef>
              <a:spcAft>
                <a:spcPts val="0"/>
              </a:spcAft>
              <a:defRPr/>
            </a:pPr>
            <a:r>
              <a:rPr lang="en-US" sz="1600" dirty="0">
                <a:solidFill>
                  <a:schemeClr val="tx1"/>
                </a:solidFill>
              </a:rPr>
              <a:t>INTERVENTION</a:t>
            </a:r>
          </a:p>
          <a:p>
            <a:pPr eaLnBrk="1" fontAlgn="auto" hangingPunct="1">
              <a:lnSpc>
                <a:spcPct val="200000"/>
              </a:lnSpc>
              <a:spcBef>
                <a:spcPts val="0"/>
              </a:spcBef>
              <a:spcAft>
                <a:spcPts val="0"/>
              </a:spcAft>
              <a:defRPr/>
            </a:pPr>
            <a:r>
              <a:rPr lang="en-US" sz="1600" dirty="0">
                <a:solidFill>
                  <a:schemeClr val="tx1"/>
                </a:solidFill>
                <a:latin typeface="+mj-lt"/>
              </a:rPr>
              <a:t>REPORTING</a:t>
            </a:r>
          </a:p>
          <a:p>
            <a:pPr eaLnBrk="1" fontAlgn="auto" hangingPunct="1">
              <a:lnSpc>
                <a:spcPct val="200000"/>
              </a:lnSpc>
              <a:spcBef>
                <a:spcPts val="0"/>
              </a:spcBef>
              <a:spcAft>
                <a:spcPts val="0"/>
              </a:spcAft>
              <a:defRPr/>
            </a:pPr>
            <a:r>
              <a:rPr lang="en-US" sz="1600" dirty="0">
                <a:solidFill>
                  <a:schemeClr val="tx1"/>
                </a:solidFill>
                <a:latin typeface="Futura Bold" pitchFamily="2" charset="0"/>
              </a:rPr>
              <a:t>CLOSE</a:t>
            </a:r>
            <a:endParaRPr lang="en-GB" sz="1600" dirty="0">
              <a:solidFill>
                <a:schemeClr val="tx1"/>
              </a:solidFill>
              <a:latin typeface="Futura Bold" pitchFamily="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up)">
                                      <p:cBhvr>
                                        <p:cTn id="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6227763" y="1319213"/>
            <a:ext cx="1119187"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8" name="Rectangle 67"/>
          <p:cNvSpPr/>
          <p:nvPr/>
        </p:nvSpPr>
        <p:spPr>
          <a:xfrm>
            <a:off x="2254250" y="2633663"/>
            <a:ext cx="1119188"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9" name="Rectangle 68"/>
          <p:cNvSpPr/>
          <p:nvPr/>
        </p:nvSpPr>
        <p:spPr>
          <a:xfrm>
            <a:off x="3578225" y="2633663"/>
            <a:ext cx="1120775" cy="11207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0" name="Rectangle 69"/>
          <p:cNvSpPr/>
          <p:nvPr/>
        </p:nvSpPr>
        <p:spPr>
          <a:xfrm>
            <a:off x="4902200" y="2633663"/>
            <a:ext cx="1120775"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1" name="Rectangle 70"/>
          <p:cNvSpPr/>
          <p:nvPr/>
        </p:nvSpPr>
        <p:spPr>
          <a:xfrm>
            <a:off x="6227763" y="2633663"/>
            <a:ext cx="1119187" cy="11207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2" name="Rectangle 71"/>
          <p:cNvSpPr/>
          <p:nvPr/>
        </p:nvSpPr>
        <p:spPr>
          <a:xfrm>
            <a:off x="4902200" y="1319213"/>
            <a:ext cx="1120775" cy="112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4" name="Rectangle 73"/>
          <p:cNvSpPr/>
          <p:nvPr/>
        </p:nvSpPr>
        <p:spPr>
          <a:xfrm>
            <a:off x="2254250" y="1319213"/>
            <a:ext cx="1119188" cy="11207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5" name="Rectangle 74"/>
          <p:cNvSpPr/>
          <p:nvPr/>
        </p:nvSpPr>
        <p:spPr>
          <a:xfrm>
            <a:off x="930275" y="1319213"/>
            <a:ext cx="1119188"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6" name="Rectangle 75"/>
          <p:cNvSpPr/>
          <p:nvPr/>
        </p:nvSpPr>
        <p:spPr>
          <a:xfrm>
            <a:off x="930275" y="2633663"/>
            <a:ext cx="1119188" cy="11207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7" name="Rectangle 76"/>
          <p:cNvSpPr/>
          <p:nvPr/>
        </p:nvSpPr>
        <p:spPr>
          <a:xfrm>
            <a:off x="930275" y="3948113"/>
            <a:ext cx="1119188" cy="112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8" name="Rectangle 77"/>
          <p:cNvSpPr/>
          <p:nvPr/>
        </p:nvSpPr>
        <p:spPr>
          <a:xfrm>
            <a:off x="2254250" y="3948113"/>
            <a:ext cx="1119188"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9" name="Rectangle 78"/>
          <p:cNvSpPr/>
          <p:nvPr/>
        </p:nvSpPr>
        <p:spPr>
          <a:xfrm>
            <a:off x="3578225" y="3948113"/>
            <a:ext cx="1120775"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1" name="Rectangle 80"/>
          <p:cNvSpPr/>
          <p:nvPr/>
        </p:nvSpPr>
        <p:spPr>
          <a:xfrm>
            <a:off x="6227763" y="3948113"/>
            <a:ext cx="1119187"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2" name="Rectangle 81"/>
          <p:cNvSpPr/>
          <p:nvPr/>
        </p:nvSpPr>
        <p:spPr>
          <a:xfrm>
            <a:off x="930275" y="5262563"/>
            <a:ext cx="1119188" cy="11207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3" name="Rectangle 82"/>
          <p:cNvSpPr/>
          <p:nvPr/>
        </p:nvSpPr>
        <p:spPr>
          <a:xfrm>
            <a:off x="2254250" y="5262563"/>
            <a:ext cx="1119188"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4" name="Rectangle 83"/>
          <p:cNvSpPr/>
          <p:nvPr/>
        </p:nvSpPr>
        <p:spPr>
          <a:xfrm>
            <a:off x="3578225" y="5262563"/>
            <a:ext cx="1120775" cy="11207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5" name="Rectangle 84"/>
          <p:cNvSpPr/>
          <p:nvPr/>
        </p:nvSpPr>
        <p:spPr>
          <a:xfrm>
            <a:off x="4902200" y="5262563"/>
            <a:ext cx="1120775"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6" name="Rectangle 85"/>
          <p:cNvSpPr/>
          <p:nvPr/>
        </p:nvSpPr>
        <p:spPr>
          <a:xfrm>
            <a:off x="6227763" y="5262563"/>
            <a:ext cx="1119187" cy="112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7" name="Rectangle 86"/>
          <p:cNvSpPr/>
          <p:nvPr/>
        </p:nvSpPr>
        <p:spPr>
          <a:xfrm>
            <a:off x="7551738" y="1319213"/>
            <a:ext cx="1119187" cy="11207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8" name="Rectangle 87"/>
          <p:cNvSpPr/>
          <p:nvPr/>
        </p:nvSpPr>
        <p:spPr>
          <a:xfrm>
            <a:off x="7551738" y="2633663"/>
            <a:ext cx="1119187"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9" name="Rectangle 88"/>
          <p:cNvSpPr/>
          <p:nvPr/>
        </p:nvSpPr>
        <p:spPr>
          <a:xfrm>
            <a:off x="7551738" y="3948113"/>
            <a:ext cx="1119187" cy="112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7" name="Rectangle 36"/>
          <p:cNvSpPr/>
          <p:nvPr/>
        </p:nvSpPr>
        <p:spPr>
          <a:xfrm>
            <a:off x="3578225" y="1319213"/>
            <a:ext cx="1120775"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8" name="Rectangle 37"/>
          <p:cNvSpPr/>
          <p:nvPr/>
        </p:nvSpPr>
        <p:spPr>
          <a:xfrm>
            <a:off x="4902200" y="3948113"/>
            <a:ext cx="1120775" cy="11207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9" name="Rectangle 38"/>
          <p:cNvSpPr/>
          <p:nvPr/>
        </p:nvSpPr>
        <p:spPr>
          <a:xfrm>
            <a:off x="7551738" y="5262563"/>
            <a:ext cx="1119187" cy="11207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 name="Title 1"/>
          <p:cNvSpPr>
            <a:spLocks noGrp="1"/>
          </p:cNvSpPr>
          <p:nvPr>
            <p:ph type="title"/>
          </p:nvPr>
        </p:nvSpPr>
        <p:spPr>
          <a:xfrm>
            <a:off x="900113" y="295275"/>
            <a:ext cx="7770812" cy="419100"/>
          </a:xfrm>
        </p:spPr>
        <p:txBody>
          <a:bodyPr/>
          <a:lstStyle/>
          <a:p>
            <a:pPr eaLnBrk="1" fontAlgn="auto" hangingPunct="1">
              <a:spcAft>
                <a:spcPts val="0"/>
              </a:spcAft>
              <a:defRPr/>
            </a:pPr>
            <a:r>
              <a:rPr lang="en-GB" dirty="0" smtClean="0"/>
              <a:t>Safety First!</a:t>
            </a:r>
            <a:endParaRPr lang="en-GB" dirty="0"/>
          </a:p>
        </p:txBody>
      </p:sp>
      <p:sp>
        <p:nvSpPr>
          <p:cNvPr id="32" name="Rectangle 31"/>
          <p:cNvSpPr/>
          <p:nvPr/>
        </p:nvSpPr>
        <p:spPr>
          <a:xfrm>
            <a:off x="4902200" y="1323975"/>
            <a:ext cx="3770313" cy="50657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72000" bIns="252000"/>
          <a:lstStyle/>
          <a:p>
            <a:pPr marL="180000" indent="-180000" eaLnBrk="1" fontAlgn="auto" hangingPunct="1">
              <a:spcBef>
                <a:spcPts val="600"/>
              </a:spcBef>
              <a:spcAft>
                <a:spcPts val="100"/>
              </a:spcAft>
              <a:buSzPct val="80000"/>
              <a:buFont typeface="Wingdings" pitchFamily="2" charset="2"/>
              <a:buChar char=""/>
              <a:defRPr/>
            </a:pPr>
            <a:r>
              <a:rPr lang="en-GB" sz="1400" dirty="0">
                <a:solidFill>
                  <a:schemeClr val="bg1"/>
                </a:solidFill>
              </a:rPr>
              <a:t>First and secondary Emergency Exits </a:t>
            </a:r>
          </a:p>
          <a:p>
            <a:pPr marL="180000" indent="-180000" eaLnBrk="1" fontAlgn="auto" hangingPunct="1">
              <a:spcBef>
                <a:spcPts val="600"/>
              </a:spcBef>
              <a:spcAft>
                <a:spcPts val="100"/>
              </a:spcAft>
              <a:buSzPct val="80000"/>
              <a:buFont typeface="Wingdings" pitchFamily="2" charset="2"/>
              <a:buChar char=""/>
              <a:defRPr/>
            </a:pPr>
            <a:r>
              <a:rPr lang="en-GB" sz="1400" dirty="0">
                <a:solidFill>
                  <a:schemeClr val="bg1"/>
                </a:solidFill>
              </a:rPr>
              <a:t>Emergency contact numbers</a:t>
            </a:r>
          </a:p>
          <a:p>
            <a:pPr marL="180000" indent="-180000" eaLnBrk="1" fontAlgn="auto" hangingPunct="1">
              <a:spcBef>
                <a:spcPts val="600"/>
              </a:spcBef>
              <a:spcAft>
                <a:spcPts val="100"/>
              </a:spcAft>
              <a:buSzPct val="80000"/>
              <a:buFont typeface="Wingdings" pitchFamily="2" charset="2"/>
              <a:buChar char=""/>
              <a:defRPr/>
            </a:pPr>
            <a:r>
              <a:rPr lang="en-GB" sz="1400" dirty="0">
                <a:solidFill>
                  <a:schemeClr val="bg1"/>
                </a:solidFill>
              </a:rPr>
              <a:t>Assembly Point</a:t>
            </a:r>
          </a:p>
          <a:p>
            <a:pPr marL="180000" indent="-180000" eaLnBrk="1" fontAlgn="auto" hangingPunct="1">
              <a:spcBef>
                <a:spcPts val="600"/>
              </a:spcBef>
              <a:spcAft>
                <a:spcPts val="100"/>
              </a:spcAft>
              <a:buSzPct val="80000"/>
              <a:buFont typeface="Wingdings" pitchFamily="2" charset="2"/>
              <a:buChar char=""/>
              <a:defRPr/>
            </a:pPr>
            <a:r>
              <a:rPr lang="en-GB" sz="1400" dirty="0">
                <a:solidFill>
                  <a:schemeClr val="bg1"/>
                </a:solidFill>
              </a:rPr>
              <a:t>Fire drills scheduled</a:t>
            </a:r>
          </a:p>
          <a:p>
            <a:pPr marL="180000" indent="-180000" eaLnBrk="1" fontAlgn="auto" hangingPunct="1">
              <a:spcBef>
                <a:spcPts val="600"/>
              </a:spcBef>
              <a:spcAft>
                <a:spcPts val="100"/>
              </a:spcAft>
              <a:buSzPct val="80000"/>
              <a:buFont typeface="Wingdings" pitchFamily="2" charset="2"/>
              <a:buChar char=""/>
              <a:defRPr/>
            </a:pPr>
            <a:r>
              <a:rPr lang="en-GB" sz="1400" dirty="0">
                <a:solidFill>
                  <a:schemeClr val="bg1"/>
                </a:solidFill>
              </a:rPr>
              <a:t>Alarm sirens/bell</a:t>
            </a:r>
          </a:p>
          <a:p>
            <a:pPr marL="180000" indent="-180000" eaLnBrk="1" fontAlgn="auto" hangingPunct="1">
              <a:spcBef>
                <a:spcPts val="600"/>
              </a:spcBef>
              <a:spcAft>
                <a:spcPts val="100"/>
              </a:spcAft>
              <a:buSzPct val="80000"/>
              <a:buFont typeface="Wingdings" pitchFamily="2" charset="2"/>
              <a:buChar char=""/>
              <a:defRPr/>
            </a:pPr>
            <a:r>
              <a:rPr lang="en-GB" sz="1400" dirty="0">
                <a:solidFill>
                  <a:schemeClr val="bg1"/>
                </a:solidFill>
              </a:rPr>
              <a:t>First aid kits and first aid number (do we have a first aider in the room?)</a:t>
            </a:r>
          </a:p>
          <a:p>
            <a:pPr marL="180000" indent="-180000" eaLnBrk="1" fontAlgn="auto" hangingPunct="1">
              <a:spcBef>
                <a:spcPts val="600"/>
              </a:spcBef>
              <a:spcAft>
                <a:spcPts val="100"/>
              </a:spcAft>
              <a:buSzPct val="80000"/>
              <a:buFont typeface="Wingdings" pitchFamily="2" charset="2"/>
              <a:buChar char=""/>
              <a:defRPr/>
            </a:pPr>
            <a:r>
              <a:rPr lang="en-GB" sz="1400" dirty="0">
                <a:solidFill>
                  <a:schemeClr val="bg1"/>
                </a:solidFill>
              </a:rPr>
              <a:t>Location of toilets</a:t>
            </a:r>
          </a:p>
          <a:p>
            <a:pPr marL="180000" indent="-180000" eaLnBrk="1" fontAlgn="auto" hangingPunct="1">
              <a:spcBef>
                <a:spcPts val="600"/>
              </a:spcBef>
              <a:spcAft>
                <a:spcPts val="100"/>
              </a:spcAft>
              <a:buSzPct val="80000"/>
              <a:buFont typeface="Wingdings" pitchFamily="2" charset="2"/>
              <a:buChar char=""/>
              <a:defRPr/>
            </a:pPr>
            <a:r>
              <a:rPr lang="en-GB" sz="1400" dirty="0">
                <a:solidFill>
                  <a:schemeClr val="bg1"/>
                </a:solidFill>
              </a:rPr>
              <a:t>Location of coffee and tea, during break</a:t>
            </a:r>
          </a:p>
        </p:txBody>
      </p:sp>
      <p:pic>
        <p:nvPicPr>
          <p:cNvPr id="33" name="Picture 32" descr="lsr_img_02.jpg"/>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930275" y="2633663"/>
            <a:ext cx="3768725" cy="3751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left)">
                                      <p:cBhvr>
                                        <p:cTn id="7" dur="500"/>
                                        <p:tgtEl>
                                          <p:spTgt spid="66"/>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right)">
                                      <p:cBhvr>
                                        <p:cTn id="10" dur="500"/>
                                        <p:tgtEl>
                                          <p:spTgt spid="6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wipe(up)">
                                      <p:cBhvr>
                                        <p:cTn id="13" dur="500"/>
                                        <p:tgtEl>
                                          <p:spTgt spid="6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wipe(up)">
                                      <p:cBhvr>
                                        <p:cTn id="16" dur="500"/>
                                        <p:tgtEl>
                                          <p:spTgt spid="7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wipe(down)">
                                      <p:cBhvr>
                                        <p:cTn id="19" dur="500"/>
                                        <p:tgtEl>
                                          <p:spTgt spid="71"/>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wipe(right)">
                                      <p:cBhvr>
                                        <p:cTn id="22" dur="500"/>
                                        <p:tgtEl>
                                          <p:spTgt spid="7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wipe(left)">
                                      <p:cBhvr>
                                        <p:cTn id="25" dur="500"/>
                                        <p:tgtEl>
                                          <p:spTgt spid="7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5"/>
                                        </p:tgtEl>
                                        <p:attrNameLst>
                                          <p:attrName>style.visibility</p:attrName>
                                        </p:attrNameLst>
                                      </p:cBhvr>
                                      <p:to>
                                        <p:strVal val="visible"/>
                                      </p:to>
                                    </p:set>
                                    <p:animEffect transition="in" filter="wipe(down)">
                                      <p:cBhvr>
                                        <p:cTn id="28" dur="500"/>
                                        <p:tgtEl>
                                          <p:spTgt spid="75"/>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76"/>
                                        </p:tgtEl>
                                        <p:attrNameLst>
                                          <p:attrName>style.visibility</p:attrName>
                                        </p:attrNameLst>
                                      </p:cBhvr>
                                      <p:to>
                                        <p:strVal val="visible"/>
                                      </p:to>
                                    </p:set>
                                    <p:animEffect transition="in" filter="wipe(up)">
                                      <p:cBhvr>
                                        <p:cTn id="31" dur="500"/>
                                        <p:tgtEl>
                                          <p:spTgt spid="7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77"/>
                                        </p:tgtEl>
                                        <p:attrNameLst>
                                          <p:attrName>style.visibility</p:attrName>
                                        </p:attrNameLst>
                                      </p:cBhvr>
                                      <p:to>
                                        <p:strVal val="visible"/>
                                      </p:to>
                                    </p:set>
                                    <p:animEffect transition="in" filter="wipe(down)">
                                      <p:cBhvr>
                                        <p:cTn id="34" dur="500"/>
                                        <p:tgtEl>
                                          <p:spTgt spid="77"/>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78"/>
                                        </p:tgtEl>
                                        <p:attrNameLst>
                                          <p:attrName>style.visibility</p:attrName>
                                        </p:attrNameLst>
                                      </p:cBhvr>
                                      <p:to>
                                        <p:strVal val="visible"/>
                                      </p:to>
                                    </p:set>
                                    <p:animEffect transition="in" filter="wipe(left)">
                                      <p:cBhvr>
                                        <p:cTn id="37" dur="500"/>
                                        <p:tgtEl>
                                          <p:spTgt spid="78"/>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79"/>
                                        </p:tgtEl>
                                        <p:attrNameLst>
                                          <p:attrName>style.visibility</p:attrName>
                                        </p:attrNameLst>
                                      </p:cBhvr>
                                      <p:to>
                                        <p:strVal val="visible"/>
                                      </p:to>
                                    </p:set>
                                    <p:animEffect transition="in" filter="wipe(up)">
                                      <p:cBhvr>
                                        <p:cTn id="40" dur="500"/>
                                        <p:tgtEl>
                                          <p:spTgt spid="79"/>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81"/>
                                        </p:tgtEl>
                                        <p:attrNameLst>
                                          <p:attrName>style.visibility</p:attrName>
                                        </p:attrNameLst>
                                      </p:cBhvr>
                                      <p:to>
                                        <p:strVal val="visible"/>
                                      </p:to>
                                    </p:set>
                                    <p:animEffect transition="in" filter="wipe(up)">
                                      <p:cBhvr>
                                        <p:cTn id="43" dur="500"/>
                                        <p:tgtEl>
                                          <p:spTgt spid="81"/>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82"/>
                                        </p:tgtEl>
                                        <p:attrNameLst>
                                          <p:attrName>style.visibility</p:attrName>
                                        </p:attrNameLst>
                                      </p:cBhvr>
                                      <p:to>
                                        <p:strVal val="visible"/>
                                      </p:to>
                                    </p:set>
                                    <p:animEffect transition="in" filter="wipe(down)">
                                      <p:cBhvr>
                                        <p:cTn id="46" dur="500"/>
                                        <p:tgtEl>
                                          <p:spTgt spid="82"/>
                                        </p:tgtEl>
                                      </p:cBhvr>
                                    </p:animEffect>
                                  </p:childTnLst>
                                </p:cTn>
                              </p:par>
                              <p:par>
                                <p:cTn id="47" presetID="22" presetClass="entr" presetSubtype="2" fill="hold" grpId="0" nodeType="withEffect">
                                  <p:stCondLst>
                                    <p:cond delay="0"/>
                                  </p:stCondLst>
                                  <p:childTnLst>
                                    <p:set>
                                      <p:cBhvr>
                                        <p:cTn id="48" dur="1" fill="hold">
                                          <p:stCondLst>
                                            <p:cond delay="0"/>
                                          </p:stCondLst>
                                        </p:cTn>
                                        <p:tgtEl>
                                          <p:spTgt spid="83"/>
                                        </p:tgtEl>
                                        <p:attrNameLst>
                                          <p:attrName>style.visibility</p:attrName>
                                        </p:attrNameLst>
                                      </p:cBhvr>
                                      <p:to>
                                        <p:strVal val="visible"/>
                                      </p:to>
                                    </p:set>
                                    <p:animEffect transition="in" filter="wipe(right)">
                                      <p:cBhvr>
                                        <p:cTn id="49" dur="500"/>
                                        <p:tgtEl>
                                          <p:spTgt spid="83"/>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84"/>
                                        </p:tgtEl>
                                        <p:attrNameLst>
                                          <p:attrName>style.visibility</p:attrName>
                                        </p:attrNameLst>
                                      </p:cBhvr>
                                      <p:to>
                                        <p:strVal val="visible"/>
                                      </p:to>
                                    </p:set>
                                    <p:animEffect transition="in" filter="wipe(up)">
                                      <p:cBhvr>
                                        <p:cTn id="52" dur="500"/>
                                        <p:tgtEl>
                                          <p:spTgt spid="84"/>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85"/>
                                        </p:tgtEl>
                                        <p:attrNameLst>
                                          <p:attrName>style.visibility</p:attrName>
                                        </p:attrNameLst>
                                      </p:cBhvr>
                                      <p:to>
                                        <p:strVal val="visible"/>
                                      </p:to>
                                    </p:set>
                                    <p:animEffect transition="in" filter="wipe(right)">
                                      <p:cBhvr>
                                        <p:cTn id="55" dur="500"/>
                                        <p:tgtEl>
                                          <p:spTgt spid="85"/>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86"/>
                                        </p:tgtEl>
                                        <p:attrNameLst>
                                          <p:attrName>style.visibility</p:attrName>
                                        </p:attrNameLst>
                                      </p:cBhvr>
                                      <p:to>
                                        <p:strVal val="visible"/>
                                      </p:to>
                                    </p:set>
                                    <p:animEffect transition="in" filter="wipe(down)">
                                      <p:cBhvr>
                                        <p:cTn id="58" dur="500"/>
                                        <p:tgtEl>
                                          <p:spTgt spid="86"/>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87"/>
                                        </p:tgtEl>
                                        <p:attrNameLst>
                                          <p:attrName>style.visibility</p:attrName>
                                        </p:attrNameLst>
                                      </p:cBhvr>
                                      <p:to>
                                        <p:strVal val="visible"/>
                                      </p:to>
                                    </p:set>
                                    <p:animEffect transition="in" filter="wipe(right)">
                                      <p:cBhvr>
                                        <p:cTn id="61" dur="500"/>
                                        <p:tgtEl>
                                          <p:spTgt spid="87"/>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88"/>
                                        </p:tgtEl>
                                        <p:attrNameLst>
                                          <p:attrName>style.visibility</p:attrName>
                                        </p:attrNameLst>
                                      </p:cBhvr>
                                      <p:to>
                                        <p:strVal val="visible"/>
                                      </p:to>
                                    </p:set>
                                    <p:animEffect transition="in" filter="wipe(up)">
                                      <p:cBhvr>
                                        <p:cTn id="64" dur="500"/>
                                        <p:tgtEl>
                                          <p:spTgt spid="88"/>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89"/>
                                        </p:tgtEl>
                                        <p:attrNameLst>
                                          <p:attrName>style.visibility</p:attrName>
                                        </p:attrNameLst>
                                      </p:cBhvr>
                                      <p:to>
                                        <p:strVal val="visible"/>
                                      </p:to>
                                    </p:set>
                                    <p:animEffect transition="in" filter="wipe(down)">
                                      <p:cBhvr>
                                        <p:cTn id="67" dur="500"/>
                                        <p:tgtEl>
                                          <p:spTgt spid="89"/>
                                        </p:tgtEl>
                                      </p:cBhvr>
                                    </p:animEffect>
                                  </p:childTnLst>
                                </p:cTn>
                              </p:par>
                              <p:par>
                                <p:cTn id="68" presetID="22" presetClass="entr" presetSubtype="2" fill="hold" grpId="0"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right)">
                                      <p:cBhvr>
                                        <p:cTn id="70" dur="500"/>
                                        <p:tgtEl>
                                          <p:spTgt spid="37"/>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wipe(up)">
                                      <p:cBhvr>
                                        <p:cTn id="73" dur="500"/>
                                        <p:tgtEl>
                                          <p:spTgt spid="38"/>
                                        </p:tgtEl>
                                      </p:cBhvr>
                                    </p:animEffect>
                                  </p:childTnLst>
                                </p:cTn>
                              </p:par>
                              <p:par>
                                <p:cTn id="74" presetID="22" presetClass="entr" presetSubtype="1" fill="hold" grpId="0" nodeType="with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wipe(up)">
                                      <p:cBhvr>
                                        <p:cTn id="76" dur="500"/>
                                        <p:tgtEl>
                                          <p:spTgt spid="39"/>
                                        </p:tgtEl>
                                      </p:cBhvr>
                                    </p:animEffect>
                                  </p:childTnLst>
                                </p:cTn>
                              </p:par>
                              <p:par>
                                <p:cTn id="77" presetID="22" presetClass="entr" presetSubtype="8" fill="hold" grpId="0" nodeType="withEffect">
                                  <p:stCondLst>
                                    <p:cond delay="1000"/>
                                  </p:stCondLst>
                                  <p:childTnLst>
                                    <p:set>
                                      <p:cBhvr>
                                        <p:cTn id="78" dur="1" fill="hold">
                                          <p:stCondLst>
                                            <p:cond delay="0"/>
                                          </p:stCondLst>
                                        </p:cTn>
                                        <p:tgtEl>
                                          <p:spTgt spid="32"/>
                                        </p:tgtEl>
                                        <p:attrNameLst>
                                          <p:attrName>style.visibility</p:attrName>
                                        </p:attrNameLst>
                                      </p:cBhvr>
                                      <p:to>
                                        <p:strVal val="visible"/>
                                      </p:to>
                                    </p:set>
                                    <p:animEffect transition="in" filter="wipe(left)">
                                      <p:cBhvr>
                                        <p:cTn id="79" dur="500"/>
                                        <p:tgtEl>
                                          <p:spTgt spid="32"/>
                                        </p:tgtEl>
                                      </p:cBhvr>
                                    </p:animEffect>
                                  </p:childTnLst>
                                </p:cTn>
                              </p:par>
                              <p:par>
                                <p:cTn id="80" presetID="22" presetClass="entr" presetSubtype="2" fill="hold" nodeType="withEffect">
                                  <p:stCondLst>
                                    <p:cond delay="1000"/>
                                  </p:stCondLst>
                                  <p:childTnLst>
                                    <p:set>
                                      <p:cBhvr>
                                        <p:cTn id="81" dur="1" fill="hold">
                                          <p:stCondLst>
                                            <p:cond delay="0"/>
                                          </p:stCondLst>
                                        </p:cTn>
                                        <p:tgtEl>
                                          <p:spTgt spid="33"/>
                                        </p:tgtEl>
                                        <p:attrNameLst>
                                          <p:attrName>style.visibility</p:attrName>
                                        </p:attrNameLst>
                                      </p:cBhvr>
                                      <p:to>
                                        <p:strVal val="visible"/>
                                      </p:to>
                                    </p:set>
                                    <p:animEffect transition="in" filter="wipe(right)">
                                      <p:cBhvr>
                                        <p:cTn id="8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8" grpId="0" animBg="1"/>
      <p:bldP spid="69" grpId="0" animBg="1"/>
      <p:bldP spid="70" grpId="0" animBg="1"/>
      <p:bldP spid="71" grpId="0" animBg="1"/>
      <p:bldP spid="72" grpId="0" animBg="1"/>
      <p:bldP spid="74" grpId="0" animBg="1"/>
      <p:bldP spid="75" grpId="0" animBg="1"/>
      <p:bldP spid="76" grpId="0" animBg="1"/>
      <p:bldP spid="77" grpId="0" animBg="1"/>
      <p:bldP spid="78" grpId="0" animBg="1"/>
      <p:bldP spid="79" grpId="0" animBg="1"/>
      <p:bldP spid="81" grpId="0" animBg="1"/>
      <p:bldP spid="82" grpId="0" animBg="1"/>
      <p:bldP spid="83" grpId="0" animBg="1"/>
      <p:bldP spid="84" grpId="0" animBg="1"/>
      <p:bldP spid="85" grpId="0" animBg="1"/>
      <p:bldP spid="86" grpId="0" animBg="1"/>
      <p:bldP spid="87" grpId="0" animBg="1"/>
      <p:bldP spid="88" grpId="0" animBg="1"/>
      <p:bldP spid="89" grpId="0" animBg="1"/>
      <p:bldP spid="37" grpId="0" animBg="1"/>
      <p:bldP spid="38" grpId="0" animBg="1"/>
      <p:bldP spid="39" grpId="0" animBg="1"/>
      <p:bldP spid="3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6227763" y="1319213"/>
            <a:ext cx="1119187"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8" name="Rectangle 67"/>
          <p:cNvSpPr/>
          <p:nvPr/>
        </p:nvSpPr>
        <p:spPr>
          <a:xfrm>
            <a:off x="2254250" y="2633663"/>
            <a:ext cx="1119188"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9" name="Rectangle 68"/>
          <p:cNvSpPr/>
          <p:nvPr/>
        </p:nvSpPr>
        <p:spPr>
          <a:xfrm>
            <a:off x="3578225" y="2633663"/>
            <a:ext cx="1120775" cy="11207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0" name="Rectangle 69"/>
          <p:cNvSpPr/>
          <p:nvPr/>
        </p:nvSpPr>
        <p:spPr>
          <a:xfrm>
            <a:off x="4902200" y="2633663"/>
            <a:ext cx="1120775"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1" name="Rectangle 70"/>
          <p:cNvSpPr/>
          <p:nvPr/>
        </p:nvSpPr>
        <p:spPr>
          <a:xfrm>
            <a:off x="6227763" y="2633663"/>
            <a:ext cx="1119187" cy="11207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2" name="Rectangle 71"/>
          <p:cNvSpPr/>
          <p:nvPr/>
        </p:nvSpPr>
        <p:spPr>
          <a:xfrm>
            <a:off x="4902200" y="1319213"/>
            <a:ext cx="1120775" cy="112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4" name="Rectangle 73"/>
          <p:cNvSpPr/>
          <p:nvPr/>
        </p:nvSpPr>
        <p:spPr>
          <a:xfrm>
            <a:off x="2254250" y="1319213"/>
            <a:ext cx="1119188" cy="11207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5" name="Rectangle 74"/>
          <p:cNvSpPr/>
          <p:nvPr/>
        </p:nvSpPr>
        <p:spPr>
          <a:xfrm>
            <a:off x="930275" y="1319213"/>
            <a:ext cx="1119188"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6" name="Rectangle 75"/>
          <p:cNvSpPr/>
          <p:nvPr/>
        </p:nvSpPr>
        <p:spPr>
          <a:xfrm>
            <a:off x="930275" y="2633663"/>
            <a:ext cx="1119188" cy="11207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7" name="Rectangle 76"/>
          <p:cNvSpPr/>
          <p:nvPr/>
        </p:nvSpPr>
        <p:spPr>
          <a:xfrm>
            <a:off x="930275" y="3948113"/>
            <a:ext cx="1119188" cy="112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8" name="Rectangle 77"/>
          <p:cNvSpPr/>
          <p:nvPr/>
        </p:nvSpPr>
        <p:spPr>
          <a:xfrm>
            <a:off x="2254250" y="3948113"/>
            <a:ext cx="1119188"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9" name="Rectangle 78"/>
          <p:cNvSpPr/>
          <p:nvPr/>
        </p:nvSpPr>
        <p:spPr>
          <a:xfrm>
            <a:off x="3578225" y="3948113"/>
            <a:ext cx="1120775"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1" name="Rectangle 80"/>
          <p:cNvSpPr/>
          <p:nvPr/>
        </p:nvSpPr>
        <p:spPr>
          <a:xfrm>
            <a:off x="6227763" y="3948113"/>
            <a:ext cx="1119187"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2" name="Rectangle 81"/>
          <p:cNvSpPr/>
          <p:nvPr/>
        </p:nvSpPr>
        <p:spPr>
          <a:xfrm>
            <a:off x="930275" y="5262563"/>
            <a:ext cx="1119188" cy="11207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3" name="Rectangle 82"/>
          <p:cNvSpPr/>
          <p:nvPr/>
        </p:nvSpPr>
        <p:spPr>
          <a:xfrm>
            <a:off x="2254250" y="5262563"/>
            <a:ext cx="1119188"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4" name="Rectangle 83"/>
          <p:cNvSpPr/>
          <p:nvPr/>
        </p:nvSpPr>
        <p:spPr>
          <a:xfrm>
            <a:off x="3578225" y="5262563"/>
            <a:ext cx="1120775" cy="11207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5" name="Rectangle 84"/>
          <p:cNvSpPr/>
          <p:nvPr/>
        </p:nvSpPr>
        <p:spPr>
          <a:xfrm>
            <a:off x="4902200" y="5262563"/>
            <a:ext cx="1120775"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6" name="Rectangle 85"/>
          <p:cNvSpPr/>
          <p:nvPr/>
        </p:nvSpPr>
        <p:spPr>
          <a:xfrm>
            <a:off x="6227763" y="5262563"/>
            <a:ext cx="1119187" cy="112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7" name="Rectangle 86"/>
          <p:cNvSpPr/>
          <p:nvPr/>
        </p:nvSpPr>
        <p:spPr>
          <a:xfrm>
            <a:off x="7551738" y="1319213"/>
            <a:ext cx="1119187" cy="11207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8" name="Rectangle 87"/>
          <p:cNvSpPr/>
          <p:nvPr/>
        </p:nvSpPr>
        <p:spPr>
          <a:xfrm>
            <a:off x="7551738" y="2633663"/>
            <a:ext cx="1119187"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9" name="Rectangle 88"/>
          <p:cNvSpPr/>
          <p:nvPr/>
        </p:nvSpPr>
        <p:spPr>
          <a:xfrm>
            <a:off x="7551738" y="3948113"/>
            <a:ext cx="1119187" cy="112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7" name="Rectangle 36"/>
          <p:cNvSpPr/>
          <p:nvPr/>
        </p:nvSpPr>
        <p:spPr>
          <a:xfrm>
            <a:off x="3578225" y="1319213"/>
            <a:ext cx="1120775"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8" name="Rectangle 37"/>
          <p:cNvSpPr/>
          <p:nvPr/>
        </p:nvSpPr>
        <p:spPr>
          <a:xfrm>
            <a:off x="4902200" y="3948113"/>
            <a:ext cx="1120775" cy="11207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9" name="Rectangle 38"/>
          <p:cNvSpPr/>
          <p:nvPr/>
        </p:nvSpPr>
        <p:spPr>
          <a:xfrm>
            <a:off x="7551738" y="5262563"/>
            <a:ext cx="1119187" cy="11207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 name="Title 1"/>
          <p:cNvSpPr>
            <a:spLocks noGrp="1"/>
          </p:cNvSpPr>
          <p:nvPr>
            <p:ph type="title"/>
          </p:nvPr>
        </p:nvSpPr>
        <p:spPr>
          <a:xfrm>
            <a:off x="900113" y="295275"/>
            <a:ext cx="7700962" cy="419100"/>
          </a:xfrm>
        </p:spPr>
        <p:txBody>
          <a:bodyPr/>
          <a:lstStyle/>
          <a:p>
            <a:pPr eaLnBrk="1" fontAlgn="auto" hangingPunct="1">
              <a:spcAft>
                <a:spcPts val="0"/>
              </a:spcAft>
              <a:defRPr/>
            </a:pPr>
            <a:r>
              <a:rPr lang="en-GB" dirty="0" smtClean="0"/>
              <a:t>Close</a:t>
            </a:r>
            <a:endParaRPr lang="en-GB" dirty="0"/>
          </a:p>
        </p:txBody>
      </p:sp>
      <p:pic>
        <p:nvPicPr>
          <p:cNvPr id="34" name="Picture 33" descr="011.jpg"/>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930275" y="5264150"/>
            <a:ext cx="1119188"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4"/>
          <p:cNvSpPr/>
          <p:nvPr/>
        </p:nvSpPr>
        <p:spPr>
          <a:xfrm>
            <a:off x="2254250" y="2633663"/>
            <a:ext cx="6423025" cy="2444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252000" rIns="252000" bIns="252000" anchor="ctr"/>
          <a:lstStyle/>
          <a:p>
            <a:pPr marL="180000" indent="-180000" eaLnBrk="1" fontAlgn="auto" hangingPunct="1">
              <a:lnSpc>
                <a:spcPct val="120000"/>
              </a:lnSpc>
              <a:spcBef>
                <a:spcPts val="0"/>
              </a:spcBef>
              <a:spcAft>
                <a:spcPts val="0"/>
              </a:spcAft>
              <a:buClr>
                <a:schemeClr val="bg1"/>
              </a:buClr>
              <a:buSzPct val="80000"/>
              <a:buFont typeface="Webdings" pitchFamily="18" charset="2"/>
              <a:buChar char="&lt;"/>
              <a:defRPr/>
            </a:pPr>
            <a:r>
              <a:rPr lang="en-GB" sz="1400" dirty="0">
                <a:solidFill>
                  <a:schemeClr val="bg1"/>
                </a:solidFill>
              </a:rPr>
              <a:t>THANK YOU for your active participation and please remember:</a:t>
            </a:r>
          </a:p>
          <a:p>
            <a:pPr marL="180000" indent="-180000" eaLnBrk="1" fontAlgn="auto" hangingPunct="1">
              <a:lnSpc>
                <a:spcPct val="120000"/>
              </a:lnSpc>
              <a:spcBef>
                <a:spcPts val="0"/>
              </a:spcBef>
              <a:spcAft>
                <a:spcPts val="0"/>
              </a:spcAft>
              <a:buClr>
                <a:schemeClr val="bg1"/>
              </a:buClr>
              <a:buSzPct val="80000"/>
              <a:buFont typeface="Webdings" pitchFamily="18" charset="2"/>
              <a:buChar char="&lt;"/>
              <a:defRPr/>
            </a:pPr>
            <a:endParaRPr lang="en-GB" sz="1400" dirty="0">
              <a:solidFill>
                <a:schemeClr val="bg1"/>
              </a:solidFill>
            </a:endParaRPr>
          </a:p>
          <a:p>
            <a:pPr eaLnBrk="1" fontAlgn="auto" hangingPunct="1">
              <a:lnSpc>
                <a:spcPct val="120000"/>
              </a:lnSpc>
              <a:spcBef>
                <a:spcPts val="0"/>
              </a:spcBef>
              <a:spcAft>
                <a:spcPts val="0"/>
              </a:spcAft>
              <a:buClr>
                <a:srgbClr val="D42E12"/>
              </a:buClr>
              <a:buSzPct val="80000"/>
              <a:defRPr/>
            </a:pPr>
            <a:r>
              <a:rPr lang="en-GB" sz="1400" dirty="0">
                <a:solidFill>
                  <a:schemeClr val="bg1"/>
                </a:solidFill>
                <a:latin typeface="Futura Bold" pitchFamily="2" charset="0"/>
              </a:rPr>
              <a:t>Follow the Life-Saving Rules and help others to comply!</a:t>
            </a:r>
          </a:p>
          <a:p>
            <a:pPr eaLnBrk="1" fontAlgn="auto" hangingPunct="1">
              <a:lnSpc>
                <a:spcPct val="120000"/>
              </a:lnSpc>
              <a:spcBef>
                <a:spcPts val="0"/>
              </a:spcBef>
              <a:spcAft>
                <a:spcPts val="0"/>
              </a:spcAft>
              <a:buClr>
                <a:srgbClr val="D42E12"/>
              </a:buClr>
              <a:buSzPct val="80000"/>
              <a:defRPr/>
            </a:pPr>
            <a:r>
              <a:rPr lang="en-GB" sz="1400" dirty="0">
                <a:solidFill>
                  <a:schemeClr val="bg1"/>
                </a:solidFill>
                <a:latin typeface="Futura Bold" pitchFamily="2" charset="0"/>
              </a:rPr>
              <a:t>By intervening you might save someone’s life. By not complying you might lose your life! </a:t>
            </a:r>
          </a:p>
        </p:txBody>
      </p:sp>
      <p:pic>
        <p:nvPicPr>
          <p:cNvPr id="41" name="Picture 40" descr="012.jpg"/>
          <p:cNvPicPr>
            <a:picLocks noChangeAspect="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2254250" y="1319213"/>
            <a:ext cx="1119188"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descr="slide_03_woman.jpg"/>
          <p:cNvPicPr>
            <a:picLocks noChangeAspect="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7542213" y="1317625"/>
            <a:ext cx="1119187"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left)">
                                      <p:cBhvr>
                                        <p:cTn id="7" dur="500"/>
                                        <p:tgtEl>
                                          <p:spTgt spid="66"/>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right)">
                                      <p:cBhvr>
                                        <p:cTn id="10" dur="500"/>
                                        <p:tgtEl>
                                          <p:spTgt spid="6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wipe(up)">
                                      <p:cBhvr>
                                        <p:cTn id="13" dur="500"/>
                                        <p:tgtEl>
                                          <p:spTgt spid="6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wipe(up)">
                                      <p:cBhvr>
                                        <p:cTn id="16" dur="500"/>
                                        <p:tgtEl>
                                          <p:spTgt spid="7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wipe(down)">
                                      <p:cBhvr>
                                        <p:cTn id="19" dur="500"/>
                                        <p:tgtEl>
                                          <p:spTgt spid="71"/>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wipe(right)">
                                      <p:cBhvr>
                                        <p:cTn id="22" dur="500"/>
                                        <p:tgtEl>
                                          <p:spTgt spid="7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wipe(left)">
                                      <p:cBhvr>
                                        <p:cTn id="25" dur="500"/>
                                        <p:tgtEl>
                                          <p:spTgt spid="7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5"/>
                                        </p:tgtEl>
                                        <p:attrNameLst>
                                          <p:attrName>style.visibility</p:attrName>
                                        </p:attrNameLst>
                                      </p:cBhvr>
                                      <p:to>
                                        <p:strVal val="visible"/>
                                      </p:to>
                                    </p:set>
                                    <p:animEffect transition="in" filter="wipe(down)">
                                      <p:cBhvr>
                                        <p:cTn id="28" dur="500"/>
                                        <p:tgtEl>
                                          <p:spTgt spid="75"/>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76"/>
                                        </p:tgtEl>
                                        <p:attrNameLst>
                                          <p:attrName>style.visibility</p:attrName>
                                        </p:attrNameLst>
                                      </p:cBhvr>
                                      <p:to>
                                        <p:strVal val="visible"/>
                                      </p:to>
                                    </p:set>
                                    <p:animEffect transition="in" filter="wipe(up)">
                                      <p:cBhvr>
                                        <p:cTn id="31" dur="500"/>
                                        <p:tgtEl>
                                          <p:spTgt spid="7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77"/>
                                        </p:tgtEl>
                                        <p:attrNameLst>
                                          <p:attrName>style.visibility</p:attrName>
                                        </p:attrNameLst>
                                      </p:cBhvr>
                                      <p:to>
                                        <p:strVal val="visible"/>
                                      </p:to>
                                    </p:set>
                                    <p:animEffect transition="in" filter="wipe(down)">
                                      <p:cBhvr>
                                        <p:cTn id="34" dur="500"/>
                                        <p:tgtEl>
                                          <p:spTgt spid="77"/>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78"/>
                                        </p:tgtEl>
                                        <p:attrNameLst>
                                          <p:attrName>style.visibility</p:attrName>
                                        </p:attrNameLst>
                                      </p:cBhvr>
                                      <p:to>
                                        <p:strVal val="visible"/>
                                      </p:to>
                                    </p:set>
                                    <p:animEffect transition="in" filter="wipe(left)">
                                      <p:cBhvr>
                                        <p:cTn id="37" dur="500"/>
                                        <p:tgtEl>
                                          <p:spTgt spid="78"/>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79"/>
                                        </p:tgtEl>
                                        <p:attrNameLst>
                                          <p:attrName>style.visibility</p:attrName>
                                        </p:attrNameLst>
                                      </p:cBhvr>
                                      <p:to>
                                        <p:strVal val="visible"/>
                                      </p:to>
                                    </p:set>
                                    <p:animEffect transition="in" filter="wipe(up)">
                                      <p:cBhvr>
                                        <p:cTn id="40" dur="500"/>
                                        <p:tgtEl>
                                          <p:spTgt spid="79"/>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81"/>
                                        </p:tgtEl>
                                        <p:attrNameLst>
                                          <p:attrName>style.visibility</p:attrName>
                                        </p:attrNameLst>
                                      </p:cBhvr>
                                      <p:to>
                                        <p:strVal val="visible"/>
                                      </p:to>
                                    </p:set>
                                    <p:animEffect transition="in" filter="wipe(up)">
                                      <p:cBhvr>
                                        <p:cTn id="43" dur="500"/>
                                        <p:tgtEl>
                                          <p:spTgt spid="81"/>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82"/>
                                        </p:tgtEl>
                                        <p:attrNameLst>
                                          <p:attrName>style.visibility</p:attrName>
                                        </p:attrNameLst>
                                      </p:cBhvr>
                                      <p:to>
                                        <p:strVal val="visible"/>
                                      </p:to>
                                    </p:set>
                                    <p:animEffect transition="in" filter="wipe(down)">
                                      <p:cBhvr>
                                        <p:cTn id="46" dur="500"/>
                                        <p:tgtEl>
                                          <p:spTgt spid="82"/>
                                        </p:tgtEl>
                                      </p:cBhvr>
                                    </p:animEffect>
                                  </p:childTnLst>
                                </p:cTn>
                              </p:par>
                              <p:par>
                                <p:cTn id="47" presetID="22" presetClass="entr" presetSubtype="2" fill="hold" grpId="0" nodeType="withEffect">
                                  <p:stCondLst>
                                    <p:cond delay="0"/>
                                  </p:stCondLst>
                                  <p:childTnLst>
                                    <p:set>
                                      <p:cBhvr>
                                        <p:cTn id="48" dur="1" fill="hold">
                                          <p:stCondLst>
                                            <p:cond delay="0"/>
                                          </p:stCondLst>
                                        </p:cTn>
                                        <p:tgtEl>
                                          <p:spTgt spid="83"/>
                                        </p:tgtEl>
                                        <p:attrNameLst>
                                          <p:attrName>style.visibility</p:attrName>
                                        </p:attrNameLst>
                                      </p:cBhvr>
                                      <p:to>
                                        <p:strVal val="visible"/>
                                      </p:to>
                                    </p:set>
                                    <p:animEffect transition="in" filter="wipe(right)">
                                      <p:cBhvr>
                                        <p:cTn id="49" dur="500"/>
                                        <p:tgtEl>
                                          <p:spTgt spid="83"/>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84"/>
                                        </p:tgtEl>
                                        <p:attrNameLst>
                                          <p:attrName>style.visibility</p:attrName>
                                        </p:attrNameLst>
                                      </p:cBhvr>
                                      <p:to>
                                        <p:strVal val="visible"/>
                                      </p:to>
                                    </p:set>
                                    <p:animEffect transition="in" filter="wipe(up)">
                                      <p:cBhvr>
                                        <p:cTn id="52" dur="500"/>
                                        <p:tgtEl>
                                          <p:spTgt spid="84"/>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85"/>
                                        </p:tgtEl>
                                        <p:attrNameLst>
                                          <p:attrName>style.visibility</p:attrName>
                                        </p:attrNameLst>
                                      </p:cBhvr>
                                      <p:to>
                                        <p:strVal val="visible"/>
                                      </p:to>
                                    </p:set>
                                    <p:animEffect transition="in" filter="wipe(right)">
                                      <p:cBhvr>
                                        <p:cTn id="55" dur="500"/>
                                        <p:tgtEl>
                                          <p:spTgt spid="85"/>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86"/>
                                        </p:tgtEl>
                                        <p:attrNameLst>
                                          <p:attrName>style.visibility</p:attrName>
                                        </p:attrNameLst>
                                      </p:cBhvr>
                                      <p:to>
                                        <p:strVal val="visible"/>
                                      </p:to>
                                    </p:set>
                                    <p:animEffect transition="in" filter="wipe(down)">
                                      <p:cBhvr>
                                        <p:cTn id="58" dur="500"/>
                                        <p:tgtEl>
                                          <p:spTgt spid="86"/>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87"/>
                                        </p:tgtEl>
                                        <p:attrNameLst>
                                          <p:attrName>style.visibility</p:attrName>
                                        </p:attrNameLst>
                                      </p:cBhvr>
                                      <p:to>
                                        <p:strVal val="visible"/>
                                      </p:to>
                                    </p:set>
                                    <p:animEffect transition="in" filter="wipe(right)">
                                      <p:cBhvr>
                                        <p:cTn id="61" dur="500"/>
                                        <p:tgtEl>
                                          <p:spTgt spid="87"/>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88"/>
                                        </p:tgtEl>
                                        <p:attrNameLst>
                                          <p:attrName>style.visibility</p:attrName>
                                        </p:attrNameLst>
                                      </p:cBhvr>
                                      <p:to>
                                        <p:strVal val="visible"/>
                                      </p:to>
                                    </p:set>
                                    <p:animEffect transition="in" filter="wipe(up)">
                                      <p:cBhvr>
                                        <p:cTn id="64" dur="500"/>
                                        <p:tgtEl>
                                          <p:spTgt spid="88"/>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89"/>
                                        </p:tgtEl>
                                        <p:attrNameLst>
                                          <p:attrName>style.visibility</p:attrName>
                                        </p:attrNameLst>
                                      </p:cBhvr>
                                      <p:to>
                                        <p:strVal val="visible"/>
                                      </p:to>
                                    </p:set>
                                    <p:animEffect transition="in" filter="wipe(down)">
                                      <p:cBhvr>
                                        <p:cTn id="67" dur="500"/>
                                        <p:tgtEl>
                                          <p:spTgt spid="89"/>
                                        </p:tgtEl>
                                      </p:cBhvr>
                                    </p:animEffect>
                                  </p:childTnLst>
                                </p:cTn>
                              </p:par>
                              <p:par>
                                <p:cTn id="68" presetID="22" presetClass="entr" presetSubtype="2" fill="hold" grpId="0"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right)">
                                      <p:cBhvr>
                                        <p:cTn id="70" dur="500"/>
                                        <p:tgtEl>
                                          <p:spTgt spid="37"/>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wipe(up)">
                                      <p:cBhvr>
                                        <p:cTn id="73" dur="500"/>
                                        <p:tgtEl>
                                          <p:spTgt spid="38"/>
                                        </p:tgtEl>
                                      </p:cBhvr>
                                    </p:animEffect>
                                  </p:childTnLst>
                                </p:cTn>
                              </p:par>
                              <p:par>
                                <p:cTn id="74" presetID="22" presetClass="entr" presetSubtype="1" fill="hold" grpId="0" nodeType="with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wipe(up)">
                                      <p:cBhvr>
                                        <p:cTn id="76" dur="500"/>
                                        <p:tgtEl>
                                          <p:spTgt spid="39"/>
                                        </p:tgtEl>
                                      </p:cBhvr>
                                    </p:animEffect>
                                  </p:childTnLst>
                                </p:cTn>
                              </p:par>
                              <p:par>
                                <p:cTn id="77" presetID="22" presetClass="entr" presetSubtype="2" fill="hold" nodeType="withEffect">
                                  <p:stCondLst>
                                    <p:cond delay="1000"/>
                                  </p:stCondLst>
                                  <p:childTnLst>
                                    <p:set>
                                      <p:cBhvr>
                                        <p:cTn id="78" dur="1" fill="hold">
                                          <p:stCondLst>
                                            <p:cond delay="0"/>
                                          </p:stCondLst>
                                        </p:cTn>
                                        <p:tgtEl>
                                          <p:spTgt spid="42"/>
                                        </p:tgtEl>
                                        <p:attrNameLst>
                                          <p:attrName>style.visibility</p:attrName>
                                        </p:attrNameLst>
                                      </p:cBhvr>
                                      <p:to>
                                        <p:strVal val="visible"/>
                                      </p:to>
                                    </p:set>
                                    <p:animEffect transition="in" filter="wipe(right)">
                                      <p:cBhvr>
                                        <p:cTn id="79" dur="500"/>
                                        <p:tgtEl>
                                          <p:spTgt spid="42"/>
                                        </p:tgtEl>
                                      </p:cBhvr>
                                    </p:animEffect>
                                  </p:childTnLst>
                                </p:cTn>
                              </p:par>
                              <p:par>
                                <p:cTn id="80" presetID="22" presetClass="entr" presetSubtype="8" fill="hold" nodeType="withEffect">
                                  <p:stCondLst>
                                    <p:cond delay="1000"/>
                                  </p:stCondLst>
                                  <p:childTnLst>
                                    <p:set>
                                      <p:cBhvr>
                                        <p:cTn id="81" dur="1" fill="hold">
                                          <p:stCondLst>
                                            <p:cond delay="0"/>
                                          </p:stCondLst>
                                        </p:cTn>
                                        <p:tgtEl>
                                          <p:spTgt spid="34"/>
                                        </p:tgtEl>
                                        <p:attrNameLst>
                                          <p:attrName>style.visibility</p:attrName>
                                        </p:attrNameLst>
                                      </p:cBhvr>
                                      <p:to>
                                        <p:strVal val="visible"/>
                                      </p:to>
                                    </p:set>
                                    <p:animEffect transition="in" filter="wipe(left)">
                                      <p:cBhvr>
                                        <p:cTn id="82" dur="500"/>
                                        <p:tgtEl>
                                          <p:spTgt spid="34"/>
                                        </p:tgtEl>
                                      </p:cBhvr>
                                    </p:animEffect>
                                  </p:childTnLst>
                                </p:cTn>
                              </p:par>
                              <p:par>
                                <p:cTn id="83" presetID="22" presetClass="entr" presetSubtype="8" fill="hold" nodeType="withEffect">
                                  <p:stCondLst>
                                    <p:cond delay="1000"/>
                                  </p:stCondLst>
                                  <p:childTnLst>
                                    <p:set>
                                      <p:cBhvr>
                                        <p:cTn id="84" dur="1" fill="hold">
                                          <p:stCondLst>
                                            <p:cond delay="0"/>
                                          </p:stCondLst>
                                        </p:cTn>
                                        <p:tgtEl>
                                          <p:spTgt spid="41"/>
                                        </p:tgtEl>
                                        <p:attrNameLst>
                                          <p:attrName>style.visibility</p:attrName>
                                        </p:attrNameLst>
                                      </p:cBhvr>
                                      <p:to>
                                        <p:strVal val="visible"/>
                                      </p:to>
                                    </p:set>
                                    <p:animEffect transition="in" filter="wipe(left)">
                                      <p:cBhvr>
                                        <p:cTn id="85" dur="500"/>
                                        <p:tgtEl>
                                          <p:spTgt spid="41"/>
                                        </p:tgtEl>
                                      </p:cBhvr>
                                    </p:animEffect>
                                  </p:childTnLst>
                                </p:cTn>
                              </p:par>
                            </p:childTnLst>
                          </p:cTn>
                        </p:par>
                        <p:par>
                          <p:cTn id="86" fill="hold" nodeType="afterGroup">
                            <p:stCondLst>
                              <p:cond delay="1500"/>
                            </p:stCondLst>
                            <p:childTnLst>
                              <p:par>
                                <p:cTn id="87" presetID="22" presetClass="entr" presetSubtype="8" fill="hold" grpId="0" nodeType="afterEffect">
                                  <p:stCondLst>
                                    <p:cond delay="500"/>
                                  </p:stCondLst>
                                  <p:childTnLst>
                                    <p:set>
                                      <p:cBhvr>
                                        <p:cTn id="88" dur="1" fill="hold">
                                          <p:stCondLst>
                                            <p:cond delay="0"/>
                                          </p:stCondLst>
                                        </p:cTn>
                                        <p:tgtEl>
                                          <p:spTgt spid="35"/>
                                        </p:tgtEl>
                                        <p:attrNameLst>
                                          <p:attrName>style.visibility</p:attrName>
                                        </p:attrNameLst>
                                      </p:cBhvr>
                                      <p:to>
                                        <p:strVal val="visible"/>
                                      </p:to>
                                    </p:set>
                                    <p:animEffect transition="in" filter="wipe(left)">
                                      <p:cBhvr>
                                        <p:cTn id="8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8" grpId="0" animBg="1"/>
      <p:bldP spid="69" grpId="0" animBg="1"/>
      <p:bldP spid="70" grpId="0" animBg="1"/>
      <p:bldP spid="71" grpId="0" animBg="1"/>
      <p:bldP spid="72" grpId="0" animBg="1"/>
      <p:bldP spid="74" grpId="0" animBg="1"/>
      <p:bldP spid="75" grpId="0" animBg="1"/>
      <p:bldP spid="76" grpId="0" animBg="1"/>
      <p:bldP spid="77" grpId="0" animBg="1"/>
      <p:bldP spid="78" grpId="0" animBg="1"/>
      <p:bldP spid="79" grpId="0" animBg="1"/>
      <p:bldP spid="81" grpId="0" animBg="1"/>
      <p:bldP spid="82" grpId="0" animBg="1"/>
      <p:bldP spid="83" grpId="0" animBg="1"/>
      <p:bldP spid="84" grpId="0" animBg="1"/>
      <p:bldP spid="85" grpId="0" animBg="1"/>
      <p:bldP spid="86" grpId="0" animBg="1"/>
      <p:bldP spid="87" grpId="0" animBg="1"/>
      <p:bldP spid="88" grpId="0" animBg="1"/>
      <p:bldP spid="89" grpId="0" animBg="1"/>
      <p:bldP spid="37" grpId="0" animBg="1"/>
      <p:bldP spid="38" grpId="0" animBg="1"/>
      <p:bldP spid="39" grpId="0" animBg="1"/>
      <p:bldP spid="3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0" y="1022350"/>
            <a:ext cx="9144000" cy="583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00113" y="295275"/>
            <a:ext cx="7770812" cy="419100"/>
          </a:xfrm>
        </p:spPr>
        <p:txBody>
          <a:bodyPr/>
          <a:lstStyle/>
          <a:p>
            <a:pPr eaLnBrk="1" fontAlgn="auto" hangingPunct="1">
              <a:spcAft>
                <a:spcPts val="0"/>
              </a:spcAft>
              <a:defRPr/>
            </a:pPr>
            <a:r>
              <a:rPr lang="de-DE" dirty="0" smtClean="0"/>
              <a:t>CONTENTS</a:t>
            </a:r>
            <a:endParaRPr lang="en-GB" dirty="0"/>
          </a:p>
        </p:txBody>
      </p:sp>
      <p:sp>
        <p:nvSpPr>
          <p:cNvPr id="11" name="Footer Placeholder 10"/>
          <p:cNvSpPr>
            <a:spLocks noGrp="1"/>
          </p:cNvSpPr>
          <p:nvPr>
            <p:ph type="ftr" sz="quarter" idx="4294967295"/>
          </p:nvPr>
        </p:nvSpPr>
        <p:spPr>
          <a:xfrm>
            <a:off x="3854450" y="6470650"/>
            <a:ext cx="2160588" cy="307975"/>
          </a:xfrm>
          <a:prstGeom prst="rect">
            <a:avLst/>
          </a:prstGeom>
        </p:spPr>
        <p:txBody>
          <a:bodyPr/>
          <a:lstStyle/>
          <a:p>
            <a:pPr eaLnBrk="1" fontAlgn="auto" hangingPunct="1">
              <a:spcBef>
                <a:spcPts val="0"/>
              </a:spcBef>
              <a:spcAft>
                <a:spcPts val="0"/>
              </a:spcAft>
              <a:defRPr/>
            </a:pPr>
            <a:r>
              <a:rPr lang="en-GB" dirty="0">
                <a:latin typeface="+mj-lt"/>
                <a:cs typeface="+mn-cs"/>
              </a:rPr>
              <a:t> </a:t>
            </a:r>
          </a:p>
        </p:txBody>
      </p:sp>
      <p:sp>
        <p:nvSpPr>
          <p:cNvPr id="67" name="Rectangle 66"/>
          <p:cNvSpPr/>
          <p:nvPr/>
        </p:nvSpPr>
        <p:spPr>
          <a:xfrm>
            <a:off x="4899025" y="1509713"/>
            <a:ext cx="3768725" cy="4157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252000" rIns="252000" bIns="252000"/>
          <a:lstStyle/>
          <a:p>
            <a:pPr eaLnBrk="1" fontAlgn="auto" hangingPunct="1">
              <a:spcBef>
                <a:spcPts val="0"/>
              </a:spcBef>
              <a:spcAft>
                <a:spcPts val="0"/>
              </a:spcAft>
              <a:defRPr/>
            </a:pPr>
            <a:r>
              <a:rPr lang="en-US" sz="1600" dirty="0">
                <a:solidFill>
                  <a:schemeClr val="tx1"/>
                </a:solidFill>
                <a:latin typeface="Futura Bold" pitchFamily="2" charset="0"/>
              </a:rPr>
              <a:t>WHY HAVE THIS SESSION?</a:t>
            </a:r>
          </a:p>
          <a:p>
            <a:pPr eaLnBrk="1" fontAlgn="auto" hangingPunct="1">
              <a:lnSpc>
                <a:spcPct val="200000"/>
              </a:lnSpc>
              <a:spcBef>
                <a:spcPts val="0"/>
              </a:spcBef>
              <a:spcAft>
                <a:spcPts val="0"/>
              </a:spcAft>
              <a:defRPr/>
            </a:pPr>
            <a:r>
              <a:rPr lang="en-US" sz="1600" dirty="0">
                <a:solidFill>
                  <a:schemeClr val="tx1"/>
                </a:solidFill>
              </a:rPr>
              <a:t>SESSION OVERVIEW</a:t>
            </a:r>
          </a:p>
          <a:p>
            <a:pPr eaLnBrk="1" fontAlgn="auto" hangingPunct="1">
              <a:lnSpc>
                <a:spcPct val="200000"/>
              </a:lnSpc>
              <a:spcBef>
                <a:spcPts val="0"/>
              </a:spcBef>
              <a:spcAft>
                <a:spcPts val="0"/>
              </a:spcAft>
              <a:defRPr/>
            </a:pPr>
            <a:r>
              <a:rPr lang="en-US" sz="1600" dirty="0">
                <a:solidFill>
                  <a:schemeClr val="tx1"/>
                </a:solidFill>
              </a:rPr>
              <a:t>VIDEO &amp; DISCUSSION</a:t>
            </a:r>
          </a:p>
          <a:p>
            <a:pPr eaLnBrk="1" fontAlgn="auto" hangingPunct="1">
              <a:lnSpc>
                <a:spcPct val="200000"/>
              </a:lnSpc>
              <a:spcBef>
                <a:spcPts val="0"/>
              </a:spcBef>
              <a:spcAft>
                <a:spcPts val="0"/>
              </a:spcAft>
              <a:defRPr/>
            </a:pPr>
            <a:r>
              <a:rPr lang="en-US" sz="1600" dirty="0">
                <a:solidFill>
                  <a:schemeClr val="tx1"/>
                </a:solidFill>
              </a:rPr>
              <a:t>REALITY + SUMMARY</a:t>
            </a:r>
          </a:p>
          <a:p>
            <a:pPr eaLnBrk="1" fontAlgn="auto" hangingPunct="1">
              <a:lnSpc>
                <a:spcPct val="200000"/>
              </a:lnSpc>
              <a:spcBef>
                <a:spcPts val="0"/>
              </a:spcBef>
              <a:spcAft>
                <a:spcPts val="0"/>
              </a:spcAft>
              <a:defRPr/>
            </a:pPr>
            <a:r>
              <a:rPr lang="en-US" sz="1600" dirty="0">
                <a:solidFill>
                  <a:schemeClr val="tx1"/>
                </a:solidFill>
              </a:rPr>
              <a:t>CONSEQUENCES</a:t>
            </a:r>
          </a:p>
          <a:p>
            <a:pPr eaLnBrk="1" fontAlgn="auto" hangingPunct="1">
              <a:lnSpc>
                <a:spcPct val="200000"/>
              </a:lnSpc>
              <a:spcBef>
                <a:spcPts val="0"/>
              </a:spcBef>
              <a:spcAft>
                <a:spcPts val="0"/>
              </a:spcAft>
              <a:defRPr/>
            </a:pPr>
            <a:r>
              <a:rPr lang="en-US" sz="1600" dirty="0">
                <a:solidFill>
                  <a:schemeClr val="tx1"/>
                </a:solidFill>
              </a:rPr>
              <a:t>INTERVENTION</a:t>
            </a:r>
          </a:p>
          <a:p>
            <a:pPr eaLnBrk="1" fontAlgn="auto" hangingPunct="1">
              <a:lnSpc>
                <a:spcPct val="200000"/>
              </a:lnSpc>
              <a:spcBef>
                <a:spcPts val="0"/>
              </a:spcBef>
              <a:spcAft>
                <a:spcPts val="0"/>
              </a:spcAft>
              <a:defRPr/>
            </a:pPr>
            <a:r>
              <a:rPr lang="en-US" sz="1600" dirty="0">
                <a:solidFill>
                  <a:schemeClr val="tx1"/>
                </a:solidFill>
              </a:rPr>
              <a:t>REPORTING</a:t>
            </a:r>
          </a:p>
          <a:p>
            <a:pPr eaLnBrk="1" fontAlgn="auto" hangingPunct="1">
              <a:lnSpc>
                <a:spcPct val="200000"/>
              </a:lnSpc>
              <a:spcBef>
                <a:spcPts val="0"/>
              </a:spcBef>
              <a:spcAft>
                <a:spcPts val="0"/>
              </a:spcAft>
              <a:defRPr/>
            </a:pPr>
            <a:r>
              <a:rPr lang="en-US" sz="1600" dirty="0">
                <a:solidFill>
                  <a:schemeClr val="tx1"/>
                </a:solidFill>
              </a:rPr>
              <a:t>CLOSE</a:t>
            </a:r>
            <a:endParaRPr lang="en-GB" sz="1600" dirty="0">
              <a:solidFill>
                <a:schemeClr val="tx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up)">
                                      <p:cBhvr>
                                        <p:cTn id="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6227763" y="1319213"/>
            <a:ext cx="1119187"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8" name="Rectangle 67"/>
          <p:cNvSpPr/>
          <p:nvPr/>
        </p:nvSpPr>
        <p:spPr>
          <a:xfrm>
            <a:off x="2254250" y="2633663"/>
            <a:ext cx="1119188"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9" name="Rectangle 68"/>
          <p:cNvSpPr/>
          <p:nvPr/>
        </p:nvSpPr>
        <p:spPr>
          <a:xfrm>
            <a:off x="3578225" y="2633663"/>
            <a:ext cx="1120775" cy="11207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0" name="Rectangle 69"/>
          <p:cNvSpPr/>
          <p:nvPr/>
        </p:nvSpPr>
        <p:spPr>
          <a:xfrm>
            <a:off x="4902200" y="2633663"/>
            <a:ext cx="1120775"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1" name="Rectangle 70"/>
          <p:cNvSpPr/>
          <p:nvPr/>
        </p:nvSpPr>
        <p:spPr>
          <a:xfrm>
            <a:off x="6227763" y="2633663"/>
            <a:ext cx="1119187" cy="11207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2" name="Rectangle 71"/>
          <p:cNvSpPr/>
          <p:nvPr/>
        </p:nvSpPr>
        <p:spPr>
          <a:xfrm>
            <a:off x="4902200" y="1319213"/>
            <a:ext cx="1120775" cy="112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4" name="Rectangle 73"/>
          <p:cNvSpPr/>
          <p:nvPr/>
        </p:nvSpPr>
        <p:spPr>
          <a:xfrm>
            <a:off x="2254250" y="1319213"/>
            <a:ext cx="1119188" cy="11207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5" name="Rectangle 74"/>
          <p:cNvSpPr/>
          <p:nvPr/>
        </p:nvSpPr>
        <p:spPr>
          <a:xfrm>
            <a:off x="930275" y="1319213"/>
            <a:ext cx="1119188"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6" name="Rectangle 75"/>
          <p:cNvSpPr/>
          <p:nvPr/>
        </p:nvSpPr>
        <p:spPr>
          <a:xfrm>
            <a:off x="930275" y="2633663"/>
            <a:ext cx="1119188" cy="11207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7" name="Rectangle 76"/>
          <p:cNvSpPr/>
          <p:nvPr/>
        </p:nvSpPr>
        <p:spPr>
          <a:xfrm>
            <a:off x="930275" y="3948113"/>
            <a:ext cx="1119188" cy="112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8" name="Rectangle 77"/>
          <p:cNvSpPr/>
          <p:nvPr/>
        </p:nvSpPr>
        <p:spPr>
          <a:xfrm>
            <a:off x="2254250" y="3948113"/>
            <a:ext cx="1119188"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9" name="Rectangle 78"/>
          <p:cNvSpPr/>
          <p:nvPr/>
        </p:nvSpPr>
        <p:spPr>
          <a:xfrm>
            <a:off x="3578225" y="3948113"/>
            <a:ext cx="1120775"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1" name="Rectangle 80"/>
          <p:cNvSpPr/>
          <p:nvPr/>
        </p:nvSpPr>
        <p:spPr>
          <a:xfrm>
            <a:off x="6227763" y="3948113"/>
            <a:ext cx="1119187"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2" name="Rectangle 81"/>
          <p:cNvSpPr/>
          <p:nvPr/>
        </p:nvSpPr>
        <p:spPr>
          <a:xfrm>
            <a:off x="930275" y="5262563"/>
            <a:ext cx="1119188" cy="11207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3" name="Rectangle 82"/>
          <p:cNvSpPr/>
          <p:nvPr/>
        </p:nvSpPr>
        <p:spPr>
          <a:xfrm>
            <a:off x="2254250" y="5262563"/>
            <a:ext cx="1119188"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4" name="Rectangle 83"/>
          <p:cNvSpPr/>
          <p:nvPr/>
        </p:nvSpPr>
        <p:spPr>
          <a:xfrm>
            <a:off x="3578225" y="5262563"/>
            <a:ext cx="1120775" cy="11207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5" name="Rectangle 84"/>
          <p:cNvSpPr/>
          <p:nvPr/>
        </p:nvSpPr>
        <p:spPr>
          <a:xfrm>
            <a:off x="4902200" y="5262563"/>
            <a:ext cx="1120775"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6" name="Rectangle 85"/>
          <p:cNvSpPr/>
          <p:nvPr/>
        </p:nvSpPr>
        <p:spPr>
          <a:xfrm>
            <a:off x="6227763" y="5262563"/>
            <a:ext cx="1119187" cy="112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7" name="Rectangle 86"/>
          <p:cNvSpPr/>
          <p:nvPr/>
        </p:nvSpPr>
        <p:spPr>
          <a:xfrm>
            <a:off x="7551738" y="1319213"/>
            <a:ext cx="1119187" cy="11207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8" name="Rectangle 87"/>
          <p:cNvSpPr/>
          <p:nvPr/>
        </p:nvSpPr>
        <p:spPr>
          <a:xfrm>
            <a:off x="7551738" y="2633663"/>
            <a:ext cx="1119187"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9" name="Rectangle 88"/>
          <p:cNvSpPr/>
          <p:nvPr/>
        </p:nvSpPr>
        <p:spPr>
          <a:xfrm>
            <a:off x="7551738" y="3948113"/>
            <a:ext cx="1119187" cy="112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7" name="Rectangle 36"/>
          <p:cNvSpPr/>
          <p:nvPr/>
        </p:nvSpPr>
        <p:spPr>
          <a:xfrm>
            <a:off x="3578225" y="1319213"/>
            <a:ext cx="1120775" cy="1120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8" name="Rectangle 37"/>
          <p:cNvSpPr/>
          <p:nvPr/>
        </p:nvSpPr>
        <p:spPr>
          <a:xfrm>
            <a:off x="4902200" y="3948113"/>
            <a:ext cx="1120775" cy="11207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9" name="Rectangle 38"/>
          <p:cNvSpPr/>
          <p:nvPr/>
        </p:nvSpPr>
        <p:spPr>
          <a:xfrm>
            <a:off x="7551738" y="5262563"/>
            <a:ext cx="1119187" cy="11207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 name="Title 1"/>
          <p:cNvSpPr>
            <a:spLocks noGrp="1"/>
          </p:cNvSpPr>
          <p:nvPr>
            <p:ph type="title"/>
          </p:nvPr>
        </p:nvSpPr>
        <p:spPr>
          <a:xfrm>
            <a:off x="900113" y="295275"/>
            <a:ext cx="7700962" cy="741363"/>
          </a:xfrm>
        </p:spPr>
        <p:txBody>
          <a:bodyPr/>
          <a:lstStyle/>
          <a:p>
            <a:pPr eaLnBrk="1" fontAlgn="auto" hangingPunct="1">
              <a:spcAft>
                <a:spcPts val="0"/>
              </a:spcAft>
              <a:defRPr/>
            </a:pPr>
            <a:r>
              <a:rPr lang="en-GB" dirty="0"/>
              <a:t>Life-Saving Rules re-energise –</a:t>
            </a:r>
            <a:br>
              <a:rPr lang="en-GB" dirty="0"/>
            </a:br>
            <a:r>
              <a:rPr lang="en-GB" dirty="0"/>
              <a:t>Communication goals</a:t>
            </a:r>
          </a:p>
        </p:txBody>
      </p:sp>
      <p:sp>
        <p:nvSpPr>
          <p:cNvPr id="30" name="Rectangle 29"/>
          <p:cNvSpPr/>
          <p:nvPr/>
        </p:nvSpPr>
        <p:spPr>
          <a:xfrm>
            <a:off x="930275" y="1319213"/>
            <a:ext cx="2443163" cy="11207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252000" rIns="144000" bIns="252000" anchor="ctr"/>
          <a:lstStyle/>
          <a:p>
            <a:pPr eaLnBrk="1" fontAlgn="auto" hangingPunct="1">
              <a:spcBef>
                <a:spcPts val="0"/>
              </a:spcBef>
              <a:spcAft>
                <a:spcPts val="0"/>
              </a:spcAft>
              <a:defRPr/>
            </a:pPr>
            <a:r>
              <a:rPr lang="en-GB" sz="1400" dirty="0">
                <a:solidFill>
                  <a:schemeClr val="bg1"/>
                </a:solidFill>
              </a:rPr>
              <a:t>After this session</a:t>
            </a:r>
            <a:br>
              <a:rPr lang="en-GB" sz="1400" dirty="0">
                <a:solidFill>
                  <a:schemeClr val="bg1"/>
                </a:solidFill>
              </a:rPr>
            </a:br>
            <a:r>
              <a:rPr lang="en-GB" sz="1400" dirty="0">
                <a:solidFill>
                  <a:schemeClr val="bg1"/>
                </a:solidFill>
              </a:rPr>
              <a:t>you should:</a:t>
            </a:r>
          </a:p>
        </p:txBody>
      </p:sp>
      <p:sp>
        <p:nvSpPr>
          <p:cNvPr id="31" name="Rectangle 30"/>
          <p:cNvSpPr/>
          <p:nvPr/>
        </p:nvSpPr>
        <p:spPr>
          <a:xfrm>
            <a:off x="2254250" y="2633663"/>
            <a:ext cx="2444750" cy="24336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252000"/>
          <a:lstStyle/>
          <a:p>
            <a:pPr eaLnBrk="1" fontAlgn="auto" hangingPunct="1">
              <a:spcBef>
                <a:spcPts val="0"/>
              </a:spcBef>
              <a:spcAft>
                <a:spcPts val="300"/>
              </a:spcAft>
              <a:defRPr/>
            </a:pPr>
            <a:r>
              <a:rPr lang="en-GB" dirty="0">
                <a:solidFill>
                  <a:schemeClr val="bg1"/>
                </a:solidFill>
                <a:latin typeface="Futura Bold" pitchFamily="2" charset="0"/>
              </a:rPr>
              <a:t>FEEL</a:t>
            </a:r>
          </a:p>
          <a:p>
            <a:pPr marL="180000" indent="-180000" eaLnBrk="1" fontAlgn="auto" hangingPunct="1">
              <a:spcBef>
                <a:spcPts val="600"/>
              </a:spcBef>
              <a:spcAft>
                <a:spcPts val="300"/>
              </a:spcAft>
              <a:buClr>
                <a:schemeClr val="bg1"/>
              </a:buClr>
              <a:buSzPct val="80000"/>
              <a:buFont typeface="Wingdings" pitchFamily="2" charset="2"/>
              <a:buChar char=""/>
              <a:defRPr/>
            </a:pPr>
            <a:r>
              <a:rPr lang="en-GB" sz="1400" dirty="0">
                <a:solidFill>
                  <a:schemeClr val="bg1"/>
                </a:solidFill>
              </a:rPr>
              <a:t>Committed to the Life-Saving Rules – they could save your life</a:t>
            </a:r>
          </a:p>
          <a:p>
            <a:pPr marL="180000" indent="-180000" eaLnBrk="1" fontAlgn="auto" hangingPunct="1">
              <a:spcBef>
                <a:spcPts val="0"/>
              </a:spcBef>
              <a:spcAft>
                <a:spcPts val="300"/>
              </a:spcAft>
              <a:buClr>
                <a:schemeClr val="bg1"/>
              </a:buClr>
              <a:buSzPct val="80000"/>
              <a:buFont typeface="Wingdings" pitchFamily="2" charset="2"/>
              <a:buChar char=""/>
              <a:defRPr/>
            </a:pPr>
            <a:r>
              <a:rPr lang="en-GB" sz="1400" dirty="0">
                <a:solidFill>
                  <a:schemeClr val="bg1"/>
                </a:solidFill>
              </a:rPr>
              <a:t>Intervention is an act of caring, not an accusation</a:t>
            </a:r>
          </a:p>
          <a:p>
            <a:pPr marL="180000" indent="-180000" eaLnBrk="1" fontAlgn="auto" hangingPunct="1">
              <a:spcBef>
                <a:spcPts val="0"/>
              </a:spcBef>
              <a:spcAft>
                <a:spcPts val="300"/>
              </a:spcAft>
              <a:buClr>
                <a:schemeClr val="bg1"/>
              </a:buClr>
              <a:buSzPct val="80000"/>
              <a:buFont typeface="Wingdings" pitchFamily="2" charset="2"/>
              <a:buChar char=""/>
              <a:defRPr/>
            </a:pPr>
            <a:r>
              <a:rPr lang="en-GB" sz="1400" dirty="0">
                <a:solidFill>
                  <a:schemeClr val="bg1"/>
                </a:solidFill>
              </a:rPr>
              <a:t>Intervention could “save the life” of your colleague</a:t>
            </a:r>
          </a:p>
        </p:txBody>
      </p:sp>
      <p:sp>
        <p:nvSpPr>
          <p:cNvPr id="34" name="Rectangle 33"/>
          <p:cNvSpPr/>
          <p:nvPr/>
        </p:nvSpPr>
        <p:spPr>
          <a:xfrm>
            <a:off x="4902200" y="1319213"/>
            <a:ext cx="2444750" cy="2444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252000"/>
          <a:lstStyle/>
          <a:p>
            <a:pPr eaLnBrk="1" fontAlgn="auto" hangingPunct="1">
              <a:spcBef>
                <a:spcPts val="0"/>
              </a:spcBef>
              <a:spcAft>
                <a:spcPts val="300"/>
              </a:spcAft>
              <a:defRPr/>
            </a:pPr>
            <a:r>
              <a:rPr lang="en-GB" dirty="0">
                <a:solidFill>
                  <a:schemeClr val="bg1"/>
                </a:solidFill>
                <a:latin typeface="Futura Bold" pitchFamily="2" charset="0"/>
              </a:rPr>
              <a:t>KNOW</a:t>
            </a:r>
          </a:p>
          <a:p>
            <a:pPr marL="180000" indent="-180000" eaLnBrk="1" fontAlgn="auto" hangingPunct="1">
              <a:spcBef>
                <a:spcPts val="600"/>
              </a:spcBef>
              <a:spcAft>
                <a:spcPts val="300"/>
              </a:spcAft>
              <a:buClr>
                <a:schemeClr val="bg1"/>
              </a:buClr>
              <a:buSzPct val="80000"/>
              <a:buFont typeface="Wingdings" pitchFamily="2" charset="2"/>
              <a:buChar char=""/>
              <a:defRPr/>
            </a:pPr>
            <a:r>
              <a:rPr lang="en-GB" sz="1400" dirty="0">
                <a:solidFill>
                  <a:schemeClr val="bg1"/>
                </a:solidFill>
              </a:rPr>
              <a:t>The Life-Saving Rules</a:t>
            </a:r>
          </a:p>
          <a:p>
            <a:pPr marL="180000" indent="-180000" eaLnBrk="1" fontAlgn="auto" hangingPunct="1">
              <a:spcBef>
                <a:spcPts val="0"/>
              </a:spcBef>
              <a:spcAft>
                <a:spcPts val="300"/>
              </a:spcAft>
              <a:buClr>
                <a:schemeClr val="bg1"/>
              </a:buClr>
              <a:buSzPct val="80000"/>
              <a:buFont typeface="Wingdings" pitchFamily="2" charset="2"/>
              <a:buChar char=""/>
              <a:defRPr/>
            </a:pPr>
            <a:r>
              <a:rPr lang="en-GB" sz="1400" dirty="0">
                <a:solidFill>
                  <a:schemeClr val="bg1"/>
                </a:solidFill>
              </a:rPr>
              <a:t>The Rules save lives</a:t>
            </a:r>
          </a:p>
          <a:p>
            <a:pPr marL="180000" indent="-180000" eaLnBrk="1" fontAlgn="auto" hangingPunct="1">
              <a:spcBef>
                <a:spcPts val="0"/>
              </a:spcBef>
              <a:spcAft>
                <a:spcPts val="300"/>
              </a:spcAft>
              <a:buClr>
                <a:schemeClr val="bg1"/>
              </a:buClr>
              <a:buSzPct val="80000"/>
              <a:buFont typeface="Wingdings" pitchFamily="2" charset="2"/>
              <a:buChar char=""/>
              <a:defRPr/>
            </a:pPr>
            <a:r>
              <a:rPr lang="en-GB" sz="1400" dirty="0">
                <a:solidFill>
                  <a:schemeClr val="bg1"/>
                </a:solidFill>
              </a:rPr>
              <a:t>Why we need to know and follow them</a:t>
            </a:r>
          </a:p>
          <a:p>
            <a:pPr marL="180000" indent="-180000" eaLnBrk="1" fontAlgn="auto" hangingPunct="1">
              <a:spcBef>
                <a:spcPts val="0"/>
              </a:spcBef>
              <a:spcAft>
                <a:spcPts val="300"/>
              </a:spcAft>
              <a:buClr>
                <a:schemeClr val="bg1"/>
              </a:buClr>
              <a:buSzPct val="80000"/>
              <a:buFont typeface="Wingdings" pitchFamily="2" charset="2"/>
              <a:buChar char=""/>
              <a:defRPr/>
            </a:pPr>
            <a:r>
              <a:rPr lang="en-GB" sz="1400" dirty="0">
                <a:solidFill>
                  <a:schemeClr val="bg1"/>
                </a:solidFill>
              </a:rPr>
              <a:t>How to intervene and report when you observe a violation</a:t>
            </a:r>
          </a:p>
        </p:txBody>
      </p:sp>
      <p:sp>
        <p:nvSpPr>
          <p:cNvPr id="35" name="Rectangle 34"/>
          <p:cNvSpPr/>
          <p:nvPr/>
        </p:nvSpPr>
        <p:spPr>
          <a:xfrm>
            <a:off x="6227763" y="3948113"/>
            <a:ext cx="2443162" cy="24336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08000" bIns="252000"/>
          <a:lstStyle/>
          <a:p>
            <a:pPr eaLnBrk="1" fontAlgn="auto" hangingPunct="1">
              <a:spcBef>
                <a:spcPts val="0"/>
              </a:spcBef>
              <a:spcAft>
                <a:spcPts val="300"/>
              </a:spcAft>
              <a:defRPr/>
            </a:pPr>
            <a:r>
              <a:rPr lang="en-GB" dirty="0">
                <a:solidFill>
                  <a:schemeClr val="bg1"/>
                </a:solidFill>
                <a:latin typeface="Futura Bold" pitchFamily="2" charset="0"/>
              </a:rPr>
              <a:t>DO</a:t>
            </a:r>
          </a:p>
          <a:p>
            <a:pPr marL="180000" indent="-180000" eaLnBrk="1" fontAlgn="auto" hangingPunct="1">
              <a:spcBef>
                <a:spcPts val="600"/>
              </a:spcBef>
              <a:spcAft>
                <a:spcPts val="300"/>
              </a:spcAft>
              <a:buClr>
                <a:schemeClr val="bg1"/>
              </a:buClr>
              <a:buSzPct val="80000"/>
              <a:buFont typeface="Wingdings" pitchFamily="2" charset="2"/>
              <a:buChar char=""/>
              <a:defRPr/>
            </a:pPr>
            <a:r>
              <a:rPr lang="en-GB" sz="1350" dirty="0">
                <a:solidFill>
                  <a:schemeClr val="bg1"/>
                </a:solidFill>
              </a:rPr>
              <a:t>Ask if you need clarification</a:t>
            </a:r>
          </a:p>
          <a:p>
            <a:pPr marL="180000" indent="-180000" eaLnBrk="1" fontAlgn="auto" hangingPunct="1">
              <a:spcBef>
                <a:spcPts val="0"/>
              </a:spcBef>
              <a:spcAft>
                <a:spcPts val="300"/>
              </a:spcAft>
              <a:buClr>
                <a:schemeClr val="bg1"/>
              </a:buClr>
              <a:buSzPct val="80000"/>
              <a:buFont typeface="Wingdings" pitchFamily="2" charset="2"/>
              <a:buChar char=""/>
              <a:defRPr/>
            </a:pPr>
            <a:r>
              <a:rPr lang="en-GB" sz="1350" dirty="0">
                <a:solidFill>
                  <a:schemeClr val="bg1"/>
                </a:solidFill>
              </a:rPr>
              <a:t>Agree to comply, observe, intervene and report</a:t>
            </a:r>
          </a:p>
          <a:p>
            <a:pPr marL="180000" indent="-180000" eaLnBrk="1" fontAlgn="auto" hangingPunct="1">
              <a:spcBef>
                <a:spcPts val="0"/>
              </a:spcBef>
              <a:spcAft>
                <a:spcPts val="300"/>
              </a:spcAft>
              <a:buClr>
                <a:schemeClr val="bg1"/>
              </a:buClr>
              <a:buSzPct val="80000"/>
              <a:buFont typeface="Wingdings" pitchFamily="2" charset="2"/>
              <a:buChar char=""/>
              <a:defRPr/>
            </a:pPr>
            <a:r>
              <a:rPr lang="en-GB" sz="1350" dirty="0">
                <a:solidFill>
                  <a:schemeClr val="bg1"/>
                </a:solidFill>
              </a:rPr>
              <a:t>Discuss how to prevent Life-Saving Rule violations in team talks</a:t>
            </a:r>
          </a:p>
          <a:p>
            <a:pPr marL="180000" indent="-180000" eaLnBrk="1" fontAlgn="auto" hangingPunct="1">
              <a:spcBef>
                <a:spcPts val="0"/>
              </a:spcBef>
              <a:spcAft>
                <a:spcPts val="300"/>
              </a:spcAft>
              <a:buClr>
                <a:schemeClr val="bg1"/>
              </a:buClr>
              <a:buSzPct val="80000"/>
              <a:buFont typeface="Wingdings" pitchFamily="2" charset="2"/>
              <a:buChar char=""/>
              <a:defRPr/>
            </a:pPr>
            <a:r>
              <a:rPr lang="en-GB" sz="1350" dirty="0">
                <a:solidFill>
                  <a:schemeClr val="bg1"/>
                </a:solidFill>
              </a:rPr>
              <a:t>Try out the reporting system if needed</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left)">
                                      <p:cBhvr>
                                        <p:cTn id="7" dur="500"/>
                                        <p:tgtEl>
                                          <p:spTgt spid="66"/>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right)">
                                      <p:cBhvr>
                                        <p:cTn id="10" dur="500"/>
                                        <p:tgtEl>
                                          <p:spTgt spid="6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wipe(up)">
                                      <p:cBhvr>
                                        <p:cTn id="13" dur="500"/>
                                        <p:tgtEl>
                                          <p:spTgt spid="6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wipe(up)">
                                      <p:cBhvr>
                                        <p:cTn id="16" dur="500"/>
                                        <p:tgtEl>
                                          <p:spTgt spid="7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wipe(down)">
                                      <p:cBhvr>
                                        <p:cTn id="19" dur="500"/>
                                        <p:tgtEl>
                                          <p:spTgt spid="71"/>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wipe(right)">
                                      <p:cBhvr>
                                        <p:cTn id="22" dur="500"/>
                                        <p:tgtEl>
                                          <p:spTgt spid="7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wipe(left)">
                                      <p:cBhvr>
                                        <p:cTn id="25" dur="500"/>
                                        <p:tgtEl>
                                          <p:spTgt spid="7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5"/>
                                        </p:tgtEl>
                                        <p:attrNameLst>
                                          <p:attrName>style.visibility</p:attrName>
                                        </p:attrNameLst>
                                      </p:cBhvr>
                                      <p:to>
                                        <p:strVal val="visible"/>
                                      </p:to>
                                    </p:set>
                                    <p:animEffect transition="in" filter="wipe(down)">
                                      <p:cBhvr>
                                        <p:cTn id="28" dur="500"/>
                                        <p:tgtEl>
                                          <p:spTgt spid="75"/>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76"/>
                                        </p:tgtEl>
                                        <p:attrNameLst>
                                          <p:attrName>style.visibility</p:attrName>
                                        </p:attrNameLst>
                                      </p:cBhvr>
                                      <p:to>
                                        <p:strVal val="visible"/>
                                      </p:to>
                                    </p:set>
                                    <p:animEffect transition="in" filter="wipe(up)">
                                      <p:cBhvr>
                                        <p:cTn id="31" dur="500"/>
                                        <p:tgtEl>
                                          <p:spTgt spid="7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77"/>
                                        </p:tgtEl>
                                        <p:attrNameLst>
                                          <p:attrName>style.visibility</p:attrName>
                                        </p:attrNameLst>
                                      </p:cBhvr>
                                      <p:to>
                                        <p:strVal val="visible"/>
                                      </p:to>
                                    </p:set>
                                    <p:animEffect transition="in" filter="wipe(down)">
                                      <p:cBhvr>
                                        <p:cTn id="34" dur="500"/>
                                        <p:tgtEl>
                                          <p:spTgt spid="77"/>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78"/>
                                        </p:tgtEl>
                                        <p:attrNameLst>
                                          <p:attrName>style.visibility</p:attrName>
                                        </p:attrNameLst>
                                      </p:cBhvr>
                                      <p:to>
                                        <p:strVal val="visible"/>
                                      </p:to>
                                    </p:set>
                                    <p:animEffect transition="in" filter="wipe(left)">
                                      <p:cBhvr>
                                        <p:cTn id="37" dur="500"/>
                                        <p:tgtEl>
                                          <p:spTgt spid="78"/>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79"/>
                                        </p:tgtEl>
                                        <p:attrNameLst>
                                          <p:attrName>style.visibility</p:attrName>
                                        </p:attrNameLst>
                                      </p:cBhvr>
                                      <p:to>
                                        <p:strVal val="visible"/>
                                      </p:to>
                                    </p:set>
                                    <p:animEffect transition="in" filter="wipe(up)">
                                      <p:cBhvr>
                                        <p:cTn id="40" dur="500"/>
                                        <p:tgtEl>
                                          <p:spTgt spid="79"/>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81"/>
                                        </p:tgtEl>
                                        <p:attrNameLst>
                                          <p:attrName>style.visibility</p:attrName>
                                        </p:attrNameLst>
                                      </p:cBhvr>
                                      <p:to>
                                        <p:strVal val="visible"/>
                                      </p:to>
                                    </p:set>
                                    <p:animEffect transition="in" filter="wipe(up)">
                                      <p:cBhvr>
                                        <p:cTn id="43" dur="500"/>
                                        <p:tgtEl>
                                          <p:spTgt spid="81"/>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82"/>
                                        </p:tgtEl>
                                        <p:attrNameLst>
                                          <p:attrName>style.visibility</p:attrName>
                                        </p:attrNameLst>
                                      </p:cBhvr>
                                      <p:to>
                                        <p:strVal val="visible"/>
                                      </p:to>
                                    </p:set>
                                    <p:animEffect transition="in" filter="wipe(down)">
                                      <p:cBhvr>
                                        <p:cTn id="46" dur="500"/>
                                        <p:tgtEl>
                                          <p:spTgt spid="82"/>
                                        </p:tgtEl>
                                      </p:cBhvr>
                                    </p:animEffect>
                                  </p:childTnLst>
                                </p:cTn>
                              </p:par>
                              <p:par>
                                <p:cTn id="47" presetID="22" presetClass="entr" presetSubtype="2" fill="hold" grpId="0" nodeType="withEffect">
                                  <p:stCondLst>
                                    <p:cond delay="0"/>
                                  </p:stCondLst>
                                  <p:childTnLst>
                                    <p:set>
                                      <p:cBhvr>
                                        <p:cTn id="48" dur="1" fill="hold">
                                          <p:stCondLst>
                                            <p:cond delay="0"/>
                                          </p:stCondLst>
                                        </p:cTn>
                                        <p:tgtEl>
                                          <p:spTgt spid="83"/>
                                        </p:tgtEl>
                                        <p:attrNameLst>
                                          <p:attrName>style.visibility</p:attrName>
                                        </p:attrNameLst>
                                      </p:cBhvr>
                                      <p:to>
                                        <p:strVal val="visible"/>
                                      </p:to>
                                    </p:set>
                                    <p:animEffect transition="in" filter="wipe(right)">
                                      <p:cBhvr>
                                        <p:cTn id="49" dur="500"/>
                                        <p:tgtEl>
                                          <p:spTgt spid="83"/>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84"/>
                                        </p:tgtEl>
                                        <p:attrNameLst>
                                          <p:attrName>style.visibility</p:attrName>
                                        </p:attrNameLst>
                                      </p:cBhvr>
                                      <p:to>
                                        <p:strVal val="visible"/>
                                      </p:to>
                                    </p:set>
                                    <p:animEffect transition="in" filter="wipe(up)">
                                      <p:cBhvr>
                                        <p:cTn id="52" dur="500"/>
                                        <p:tgtEl>
                                          <p:spTgt spid="84"/>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85"/>
                                        </p:tgtEl>
                                        <p:attrNameLst>
                                          <p:attrName>style.visibility</p:attrName>
                                        </p:attrNameLst>
                                      </p:cBhvr>
                                      <p:to>
                                        <p:strVal val="visible"/>
                                      </p:to>
                                    </p:set>
                                    <p:animEffect transition="in" filter="wipe(right)">
                                      <p:cBhvr>
                                        <p:cTn id="55" dur="500"/>
                                        <p:tgtEl>
                                          <p:spTgt spid="85"/>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86"/>
                                        </p:tgtEl>
                                        <p:attrNameLst>
                                          <p:attrName>style.visibility</p:attrName>
                                        </p:attrNameLst>
                                      </p:cBhvr>
                                      <p:to>
                                        <p:strVal val="visible"/>
                                      </p:to>
                                    </p:set>
                                    <p:animEffect transition="in" filter="wipe(down)">
                                      <p:cBhvr>
                                        <p:cTn id="58" dur="500"/>
                                        <p:tgtEl>
                                          <p:spTgt spid="86"/>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87"/>
                                        </p:tgtEl>
                                        <p:attrNameLst>
                                          <p:attrName>style.visibility</p:attrName>
                                        </p:attrNameLst>
                                      </p:cBhvr>
                                      <p:to>
                                        <p:strVal val="visible"/>
                                      </p:to>
                                    </p:set>
                                    <p:animEffect transition="in" filter="wipe(right)">
                                      <p:cBhvr>
                                        <p:cTn id="61" dur="500"/>
                                        <p:tgtEl>
                                          <p:spTgt spid="87"/>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88"/>
                                        </p:tgtEl>
                                        <p:attrNameLst>
                                          <p:attrName>style.visibility</p:attrName>
                                        </p:attrNameLst>
                                      </p:cBhvr>
                                      <p:to>
                                        <p:strVal val="visible"/>
                                      </p:to>
                                    </p:set>
                                    <p:animEffect transition="in" filter="wipe(up)">
                                      <p:cBhvr>
                                        <p:cTn id="64" dur="500"/>
                                        <p:tgtEl>
                                          <p:spTgt spid="88"/>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89"/>
                                        </p:tgtEl>
                                        <p:attrNameLst>
                                          <p:attrName>style.visibility</p:attrName>
                                        </p:attrNameLst>
                                      </p:cBhvr>
                                      <p:to>
                                        <p:strVal val="visible"/>
                                      </p:to>
                                    </p:set>
                                    <p:animEffect transition="in" filter="wipe(down)">
                                      <p:cBhvr>
                                        <p:cTn id="67" dur="500"/>
                                        <p:tgtEl>
                                          <p:spTgt spid="89"/>
                                        </p:tgtEl>
                                      </p:cBhvr>
                                    </p:animEffect>
                                  </p:childTnLst>
                                </p:cTn>
                              </p:par>
                              <p:par>
                                <p:cTn id="68" presetID="22" presetClass="entr" presetSubtype="2" fill="hold" grpId="0"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right)">
                                      <p:cBhvr>
                                        <p:cTn id="70" dur="500"/>
                                        <p:tgtEl>
                                          <p:spTgt spid="37"/>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wipe(up)">
                                      <p:cBhvr>
                                        <p:cTn id="73" dur="500"/>
                                        <p:tgtEl>
                                          <p:spTgt spid="38"/>
                                        </p:tgtEl>
                                      </p:cBhvr>
                                    </p:animEffect>
                                  </p:childTnLst>
                                </p:cTn>
                              </p:par>
                              <p:par>
                                <p:cTn id="74" presetID="22" presetClass="entr" presetSubtype="1" fill="hold" grpId="0" nodeType="with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wipe(up)">
                                      <p:cBhvr>
                                        <p:cTn id="76" dur="500"/>
                                        <p:tgtEl>
                                          <p:spTgt spid="39"/>
                                        </p:tgtEl>
                                      </p:cBhvr>
                                    </p:animEffect>
                                  </p:childTnLst>
                                </p:cTn>
                              </p:par>
                              <p:par>
                                <p:cTn id="77" presetID="22" presetClass="entr" presetSubtype="8" fill="hold" grpId="0" nodeType="withEffect">
                                  <p:stCondLst>
                                    <p:cond delay="1000"/>
                                  </p:stCondLst>
                                  <p:childTnLst>
                                    <p:set>
                                      <p:cBhvr>
                                        <p:cTn id="78" dur="1" fill="hold">
                                          <p:stCondLst>
                                            <p:cond delay="0"/>
                                          </p:stCondLst>
                                        </p:cTn>
                                        <p:tgtEl>
                                          <p:spTgt spid="30"/>
                                        </p:tgtEl>
                                        <p:attrNameLst>
                                          <p:attrName>style.visibility</p:attrName>
                                        </p:attrNameLst>
                                      </p:cBhvr>
                                      <p:to>
                                        <p:strVal val="visible"/>
                                      </p:to>
                                    </p:set>
                                    <p:animEffect transition="in" filter="wipe(left)">
                                      <p:cBhvr>
                                        <p:cTn id="79" dur="500"/>
                                        <p:tgtEl>
                                          <p:spTgt spid="30"/>
                                        </p:tgtEl>
                                      </p:cBhvr>
                                    </p:animEffect>
                                  </p:childTnLst>
                                </p:cTn>
                              </p:par>
                              <p:par>
                                <p:cTn id="80" presetID="22" presetClass="entr" presetSubtype="8" fill="hold" grpId="0" nodeType="withEffect">
                                  <p:stCondLst>
                                    <p:cond delay="2000"/>
                                  </p:stCondLst>
                                  <p:childTnLst>
                                    <p:set>
                                      <p:cBhvr>
                                        <p:cTn id="81" dur="1" fill="hold">
                                          <p:stCondLst>
                                            <p:cond delay="0"/>
                                          </p:stCondLst>
                                        </p:cTn>
                                        <p:tgtEl>
                                          <p:spTgt spid="34"/>
                                        </p:tgtEl>
                                        <p:attrNameLst>
                                          <p:attrName>style.visibility</p:attrName>
                                        </p:attrNameLst>
                                      </p:cBhvr>
                                      <p:to>
                                        <p:strVal val="visible"/>
                                      </p:to>
                                    </p:set>
                                    <p:animEffect transition="in" filter="wipe(left)">
                                      <p:cBhvr>
                                        <p:cTn id="82" dur="500"/>
                                        <p:tgtEl>
                                          <p:spTgt spid="34"/>
                                        </p:tgtEl>
                                      </p:cBhvr>
                                    </p:animEffect>
                                  </p:childTnLst>
                                </p:cTn>
                              </p:par>
                              <p:par>
                                <p:cTn id="83" presetID="22" presetClass="entr" presetSubtype="2" fill="hold" grpId="0" nodeType="withEffect">
                                  <p:stCondLst>
                                    <p:cond delay="2000"/>
                                  </p:stCondLst>
                                  <p:childTnLst>
                                    <p:set>
                                      <p:cBhvr>
                                        <p:cTn id="84" dur="1" fill="hold">
                                          <p:stCondLst>
                                            <p:cond delay="0"/>
                                          </p:stCondLst>
                                        </p:cTn>
                                        <p:tgtEl>
                                          <p:spTgt spid="31"/>
                                        </p:tgtEl>
                                        <p:attrNameLst>
                                          <p:attrName>style.visibility</p:attrName>
                                        </p:attrNameLst>
                                      </p:cBhvr>
                                      <p:to>
                                        <p:strVal val="visible"/>
                                      </p:to>
                                    </p:set>
                                    <p:animEffect transition="in" filter="wipe(right)">
                                      <p:cBhvr>
                                        <p:cTn id="85" dur="500"/>
                                        <p:tgtEl>
                                          <p:spTgt spid="31"/>
                                        </p:tgtEl>
                                      </p:cBhvr>
                                    </p:animEffect>
                                  </p:childTnLst>
                                </p:cTn>
                              </p:par>
                              <p:par>
                                <p:cTn id="86" presetID="22" presetClass="entr" presetSubtype="1" fill="hold" grpId="0" nodeType="withEffect">
                                  <p:stCondLst>
                                    <p:cond delay="2000"/>
                                  </p:stCondLst>
                                  <p:childTnLst>
                                    <p:set>
                                      <p:cBhvr>
                                        <p:cTn id="87" dur="1" fill="hold">
                                          <p:stCondLst>
                                            <p:cond delay="0"/>
                                          </p:stCondLst>
                                        </p:cTn>
                                        <p:tgtEl>
                                          <p:spTgt spid="35"/>
                                        </p:tgtEl>
                                        <p:attrNameLst>
                                          <p:attrName>style.visibility</p:attrName>
                                        </p:attrNameLst>
                                      </p:cBhvr>
                                      <p:to>
                                        <p:strVal val="visible"/>
                                      </p:to>
                                    </p:set>
                                    <p:animEffect transition="in" filter="wipe(up)">
                                      <p:cBhvr>
                                        <p:cTn id="8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8" grpId="0" animBg="1"/>
      <p:bldP spid="69" grpId="0" animBg="1"/>
      <p:bldP spid="70" grpId="0" animBg="1"/>
      <p:bldP spid="71" grpId="0" animBg="1"/>
      <p:bldP spid="72" grpId="0" animBg="1"/>
      <p:bldP spid="74" grpId="0" animBg="1"/>
      <p:bldP spid="75" grpId="0" animBg="1"/>
      <p:bldP spid="76" grpId="0" animBg="1"/>
      <p:bldP spid="77" grpId="0" animBg="1"/>
      <p:bldP spid="78" grpId="0" animBg="1"/>
      <p:bldP spid="79" grpId="0" animBg="1"/>
      <p:bldP spid="81" grpId="0" animBg="1"/>
      <p:bldP spid="82" grpId="0" animBg="1"/>
      <p:bldP spid="83" grpId="0" animBg="1"/>
      <p:bldP spid="84" grpId="0" animBg="1"/>
      <p:bldP spid="85" grpId="0" animBg="1"/>
      <p:bldP spid="86" grpId="0" animBg="1"/>
      <p:bldP spid="87" grpId="0" animBg="1"/>
      <p:bldP spid="88" grpId="0" animBg="1"/>
      <p:bldP spid="89" grpId="0" animBg="1"/>
      <p:bldP spid="37" grpId="0" animBg="1"/>
      <p:bldP spid="38" grpId="0" animBg="1"/>
      <p:bldP spid="39" grpId="0" animBg="1"/>
      <p:bldP spid="30" grpId="0" animBg="1"/>
      <p:bldP spid="31" grpId="0" animBg="1"/>
      <p:bldP spid="34" grpId="0" animBg="1"/>
      <p:bldP spid="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113" y="295275"/>
            <a:ext cx="7700962" cy="741363"/>
          </a:xfrm>
        </p:spPr>
        <p:txBody>
          <a:bodyPr/>
          <a:lstStyle/>
          <a:p>
            <a:pPr eaLnBrk="1" fontAlgn="auto" hangingPunct="1">
              <a:spcAft>
                <a:spcPts val="0"/>
              </a:spcAft>
              <a:defRPr/>
            </a:pPr>
            <a:r>
              <a:rPr lang="en-GB" smtClean="0">
                <a:sym typeface="Arial"/>
              </a:rPr>
              <a:t>Since the Life-Saving Rules were introduced in 2009 one major O&amp;G company reported that…</a:t>
            </a:r>
            <a:endParaRPr lang="en-GB" dirty="0"/>
          </a:p>
        </p:txBody>
      </p:sp>
      <p:grpSp>
        <p:nvGrpSpPr>
          <p:cNvPr id="3" name="Group 20"/>
          <p:cNvGrpSpPr>
            <a:grpSpLocks/>
          </p:cNvGrpSpPr>
          <p:nvPr/>
        </p:nvGrpSpPr>
        <p:grpSpPr bwMode="auto">
          <a:xfrm>
            <a:off x="904875" y="2579688"/>
            <a:ext cx="2943225" cy="2020887"/>
            <a:chOff x="904875" y="1825625"/>
            <a:chExt cx="2943562" cy="2019637"/>
          </a:xfrm>
        </p:grpSpPr>
        <p:pic>
          <p:nvPicPr>
            <p:cNvPr id="28686" name="Picture 231" descr="lsr_infographic_clock_01.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6437" y="1973262"/>
              <a:ext cx="1872000" cy="18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7" name="TextBox 216"/>
            <p:cNvSpPr txBox="1">
              <a:spLocks noChangeArrowheads="1"/>
            </p:cNvSpPr>
            <p:nvPr/>
          </p:nvSpPr>
          <p:spPr bwMode="auto">
            <a:xfrm>
              <a:off x="933450" y="1825625"/>
              <a:ext cx="287655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177800" indent="-1778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ts val="63"/>
                </a:spcAft>
              </a:pPr>
              <a:r>
                <a:rPr lang="en-GB" altLang="en-US" sz="1600">
                  <a:solidFill>
                    <a:schemeClr val="accent1"/>
                  </a:solidFill>
                  <a:latin typeface="Futura Bold" pitchFamily="2" charset="0"/>
                </a:rPr>
                <a:t>LOST TIME INJURIES</a:t>
              </a:r>
            </a:p>
            <a:p>
              <a:pPr eaLnBrk="1" hangingPunct="1">
                <a:spcAft>
                  <a:spcPts val="63"/>
                </a:spcAft>
              </a:pPr>
              <a:r>
                <a:rPr lang="en-GB" altLang="en-US" sz="1600">
                  <a:solidFill>
                    <a:schemeClr val="accent1"/>
                  </a:solidFill>
                  <a:latin typeface="Futura Bold" pitchFamily="2" charset="0"/>
                </a:rPr>
                <a:t>HAVE REDUCED BY</a:t>
              </a:r>
            </a:p>
          </p:txBody>
        </p:sp>
        <p:sp>
          <p:nvSpPr>
            <p:cNvPr id="219" name="TextBox 218"/>
            <p:cNvSpPr txBox="1"/>
            <p:nvPr/>
          </p:nvSpPr>
          <p:spPr>
            <a:xfrm>
              <a:off x="904875" y="2196870"/>
              <a:ext cx="1476544" cy="266535"/>
            </a:xfrm>
            <a:prstGeom prst="rect">
              <a:avLst/>
            </a:prstGeom>
            <a:noFill/>
          </p:spPr>
          <p:txBody>
            <a:bodyPr wrap="none" lIns="0" tIns="0" rIns="0" bIns="0"/>
            <a:lstStyle/>
            <a:p>
              <a:pPr marL="177800" indent="-177800" eaLnBrk="1" fontAlgn="auto" hangingPunct="1">
                <a:spcBef>
                  <a:spcPts val="0"/>
                </a:spcBef>
                <a:spcAft>
                  <a:spcPts val="60"/>
                </a:spcAft>
                <a:defRPr/>
              </a:pPr>
              <a:r>
                <a:rPr lang="en-GB" sz="7200" dirty="0">
                  <a:solidFill>
                    <a:schemeClr val="accent3"/>
                  </a:solidFill>
                  <a:latin typeface="Futura Bold" pitchFamily="2" charset="0"/>
                  <a:cs typeface="+mn-cs"/>
                </a:rPr>
                <a:t>42%</a:t>
              </a:r>
            </a:p>
          </p:txBody>
        </p:sp>
      </p:grpSp>
      <p:grpSp>
        <p:nvGrpSpPr>
          <p:cNvPr id="4" name="Group 22"/>
          <p:cNvGrpSpPr>
            <a:grpSpLocks/>
          </p:cNvGrpSpPr>
          <p:nvPr/>
        </p:nvGrpSpPr>
        <p:grpSpPr bwMode="auto">
          <a:xfrm>
            <a:off x="4714875" y="1644650"/>
            <a:ext cx="3965575" cy="3790950"/>
            <a:chOff x="4714875" y="1644149"/>
            <a:chExt cx="3964876" cy="3791451"/>
          </a:xfrm>
        </p:grpSpPr>
        <p:pic>
          <p:nvPicPr>
            <p:cNvPr id="28679" name="Picture 227" descr="lsr_infographic_people_01.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1644149"/>
              <a:ext cx="1440751" cy="3791451"/>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8680" name="TextBox 222"/>
            <p:cNvSpPr txBox="1">
              <a:spLocks noChangeArrowheads="1"/>
            </p:cNvSpPr>
            <p:nvPr/>
          </p:nvSpPr>
          <p:spPr bwMode="auto">
            <a:xfrm>
              <a:off x="4762500" y="1825625"/>
              <a:ext cx="287655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177800" indent="-1778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ts val="63"/>
                </a:spcAft>
              </a:pPr>
              <a:r>
                <a:rPr lang="en-GB" altLang="en-US" sz="1600">
                  <a:solidFill>
                    <a:schemeClr val="accent1"/>
                  </a:solidFill>
                  <a:latin typeface="Futura Bold" pitchFamily="2" charset="0"/>
                </a:rPr>
                <a:t>FATAL INCIDENTS</a:t>
              </a:r>
            </a:p>
            <a:p>
              <a:pPr eaLnBrk="1" hangingPunct="1">
                <a:spcAft>
                  <a:spcPts val="63"/>
                </a:spcAft>
              </a:pPr>
              <a:r>
                <a:rPr lang="en-GB" altLang="en-US" sz="1600">
                  <a:solidFill>
                    <a:schemeClr val="accent1"/>
                  </a:solidFill>
                  <a:latin typeface="Futura Bold" pitchFamily="2" charset="0"/>
                </a:rPr>
                <a:t>HAVE REDUCED BY</a:t>
              </a:r>
            </a:p>
          </p:txBody>
        </p:sp>
        <p:sp>
          <p:nvSpPr>
            <p:cNvPr id="224" name="TextBox 223"/>
            <p:cNvSpPr txBox="1"/>
            <p:nvPr/>
          </p:nvSpPr>
          <p:spPr>
            <a:xfrm>
              <a:off x="4724398" y="2196672"/>
              <a:ext cx="1476115" cy="266735"/>
            </a:xfrm>
            <a:prstGeom prst="rect">
              <a:avLst/>
            </a:prstGeom>
            <a:noFill/>
          </p:spPr>
          <p:txBody>
            <a:bodyPr wrap="none" lIns="0" tIns="0" rIns="0" bIns="0"/>
            <a:lstStyle/>
            <a:p>
              <a:pPr marL="177800" indent="-177800" eaLnBrk="1" fontAlgn="auto" hangingPunct="1">
                <a:spcBef>
                  <a:spcPts val="0"/>
                </a:spcBef>
                <a:spcAft>
                  <a:spcPts val="60"/>
                </a:spcAft>
                <a:defRPr/>
              </a:pPr>
              <a:r>
                <a:rPr lang="en-GB" sz="7200" spc="-660" dirty="0">
                  <a:solidFill>
                    <a:schemeClr val="accent2"/>
                  </a:solidFill>
                  <a:latin typeface="Futura Bold" pitchFamily="2" charset="0"/>
                  <a:cs typeface="+mn-cs"/>
                </a:rPr>
                <a:t>7</a:t>
              </a:r>
              <a:r>
                <a:rPr lang="en-GB" sz="7200" spc="-530" dirty="0">
                  <a:solidFill>
                    <a:schemeClr val="accent2"/>
                  </a:solidFill>
                  <a:latin typeface="Futura Bold" pitchFamily="2" charset="0"/>
                  <a:cs typeface="+mn-cs"/>
                </a:rPr>
                <a:t>5%</a:t>
              </a:r>
            </a:p>
          </p:txBody>
        </p:sp>
        <p:grpSp>
          <p:nvGrpSpPr>
            <p:cNvPr id="28682" name="Group 233"/>
            <p:cNvGrpSpPr>
              <a:grpSpLocks/>
            </p:cNvGrpSpPr>
            <p:nvPr/>
          </p:nvGrpSpPr>
          <p:grpSpPr bwMode="auto">
            <a:xfrm>
              <a:off x="4714875" y="3606801"/>
              <a:ext cx="2924175" cy="1000125"/>
              <a:chOff x="4714875" y="3819526"/>
              <a:chExt cx="2924175" cy="1000125"/>
            </a:xfrm>
          </p:grpSpPr>
          <p:sp>
            <p:nvSpPr>
              <p:cNvPr id="28683" name="TextBox 224"/>
              <p:cNvSpPr txBox="1">
                <a:spLocks noChangeArrowheads="1"/>
              </p:cNvSpPr>
              <p:nvPr/>
            </p:nvSpPr>
            <p:spPr bwMode="auto">
              <a:xfrm>
                <a:off x="4762500" y="3819526"/>
                <a:ext cx="28765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177800" indent="-1778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ts val="63"/>
                  </a:spcAft>
                </a:pPr>
                <a:r>
                  <a:rPr lang="en-GB" altLang="en-US" sz="1600">
                    <a:solidFill>
                      <a:schemeClr val="accent1"/>
                    </a:solidFill>
                    <a:latin typeface="Futura Bold" pitchFamily="2" charset="0"/>
                  </a:rPr>
                  <a:t>THIS MEANS OVER</a:t>
                </a:r>
              </a:p>
            </p:txBody>
          </p:sp>
          <p:sp>
            <p:nvSpPr>
              <p:cNvPr id="226" name="TextBox 225"/>
              <p:cNvSpPr txBox="1"/>
              <p:nvPr/>
            </p:nvSpPr>
            <p:spPr>
              <a:xfrm>
                <a:off x="4714875" y="4019334"/>
                <a:ext cx="1476115" cy="266735"/>
              </a:xfrm>
              <a:prstGeom prst="rect">
                <a:avLst/>
              </a:prstGeom>
              <a:noFill/>
            </p:spPr>
            <p:txBody>
              <a:bodyPr wrap="none" lIns="0" tIns="0" rIns="0" bIns="0"/>
              <a:lstStyle/>
              <a:p>
                <a:pPr marL="177800" indent="-177800" eaLnBrk="1" fontAlgn="auto" hangingPunct="1">
                  <a:spcBef>
                    <a:spcPts val="0"/>
                  </a:spcBef>
                  <a:spcAft>
                    <a:spcPts val="60"/>
                  </a:spcAft>
                  <a:defRPr/>
                </a:pPr>
                <a:r>
                  <a:rPr lang="en-GB" sz="4000" dirty="0">
                    <a:solidFill>
                      <a:schemeClr val="accent3"/>
                    </a:solidFill>
                    <a:latin typeface="Futura Bold" pitchFamily="2" charset="0"/>
                    <a:cs typeface="+mn-cs"/>
                  </a:rPr>
                  <a:t>30 LIVES</a:t>
                </a:r>
              </a:p>
            </p:txBody>
          </p:sp>
          <p:sp>
            <p:nvSpPr>
              <p:cNvPr id="28685" name="TextBox 226"/>
              <p:cNvSpPr txBox="1">
                <a:spLocks noChangeArrowheads="1"/>
              </p:cNvSpPr>
              <p:nvPr/>
            </p:nvSpPr>
            <p:spPr bwMode="auto">
              <a:xfrm>
                <a:off x="4762500" y="4572001"/>
                <a:ext cx="28765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177800" indent="-1778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ts val="63"/>
                  </a:spcAft>
                </a:pPr>
                <a:r>
                  <a:rPr lang="en-GB" altLang="en-US" sz="1600">
                    <a:solidFill>
                      <a:schemeClr val="accent1"/>
                    </a:solidFill>
                    <a:latin typeface="Futura Bold" pitchFamily="2" charset="0"/>
                  </a:rPr>
                  <a:t>MAY HAVE BEEN</a:t>
                </a:r>
              </a:p>
              <a:p>
                <a:pPr eaLnBrk="1" hangingPunct="1">
                  <a:spcAft>
                    <a:spcPts val="63"/>
                  </a:spcAft>
                </a:pPr>
                <a:r>
                  <a:rPr lang="en-GB" altLang="en-US" sz="1600">
                    <a:solidFill>
                      <a:schemeClr val="accent1"/>
                    </a:solidFill>
                    <a:latin typeface="Futura Bold" pitchFamily="2" charset="0"/>
                  </a:rPr>
                  <a:t>SAVED SINCE THE</a:t>
                </a:r>
              </a:p>
              <a:p>
                <a:pPr eaLnBrk="1" hangingPunct="1">
                  <a:spcAft>
                    <a:spcPts val="63"/>
                  </a:spcAft>
                </a:pPr>
                <a:r>
                  <a:rPr lang="en-GB" altLang="en-US" sz="1600">
                    <a:solidFill>
                      <a:schemeClr val="accent2"/>
                    </a:solidFill>
                    <a:latin typeface="Futura Bold" pitchFamily="2" charset="0"/>
                  </a:rPr>
                  <a:t>LIFE-SAVING RULES</a:t>
                </a:r>
              </a:p>
              <a:p>
                <a:pPr eaLnBrk="1" hangingPunct="1">
                  <a:spcAft>
                    <a:spcPts val="63"/>
                  </a:spcAft>
                </a:pPr>
                <a:r>
                  <a:rPr lang="en-GB" altLang="en-US" sz="1600">
                    <a:solidFill>
                      <a:schemeClr val="accent1"/>
                    </a:solidFill>
                    <a:latin typeface="Futura Bold" pitchFamily="2" charset="0"/>
                  </a:rPr>
                  <a:t>WERE IMPLEMENTED</a:t>
                </a:r>
              </a:p>
            </p:txBody>
          </p:sp>
        </p:grpSp>
      </p:grpSp>
      <p:cxnSp>
        <p:nvCxnSpPr>
          <p:cNvPr id="231" name="Straight Connector 230"/>
          <p:cNvCxnSpPr/>
          <p:nvPr/>
        </p:nvCxnSpPr>
        <p:spPr>
          <a:xfrm rot="5400000">
            <a:off x="2676525" y="3568700"/>
            <a:ext cx="3619500" cy="0"/>
          </a:xfrm>
          <a:prstGeom prst="line">
            <a:avLst/>
          </a:prstGeom>
          <a:ln>
            <a:solidFill>
              <a:srgbClr val="DDDDDD"/>
            </a:solidFill>
          </a:ln>
        </p:spPr>
        <p:style>
          <a:lnRef idx="1">
            <a:schemeClr val="accent1"/>
          </a:lnRef>
          <a:fillRef idx="0">
            <a:schemeClr val="accent1"/>
          </a:fillRef>
          <a:effectRef idx="0">
            <a:schemeClr val="accent1"/>
          </a:effectRef>
          <a:fontRef idx="minor">
            <a:schemeClr val="tx1"/>
          </a:fontRef>
        </p:style>
      </p:cxnSp>
      <p:sp>
        <p:nvSpPr>
          <p:cNvPr id="235" name="Rectangle 234"/>
          <p:cNvSpPr/>
          <p:nvPr/>
        </p:nvSpPr>
        <p:spPr>
          <a:xfrm>
            <a:off x="0" y="6019800"/>
            <a:ext cx="9144000" cy="8445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0" tIns="180000" rIns="288000" bIns="288000" anchor="ctr"/>
          <a:lstStyle/>
          <a:p>
            <a:pPr algn="ctr" eaLnBrk="1" fontAlgn="auto" hangingPunct="1">
              <a:spcBef>
                <a:spcPts val="0"/>
              </a:spcBef>
              <a:spcAft>
                <a:spcPts val="0"/>
              </a:spcAft>
              <a:defRPr/>
            </a:pPr>
            <a:r>
              <a:rPr lang="en-GB" sz="2800" b="1" dirty="0">
                <a:solidFill>
                  <a:schemeClr val="accent2"/>
                </a:solidFill>
              </a:rPr>
              <a:t>The Life-Saving Rules Are Saving Lives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nodeType="afterGroup">
                            <p:stCondLst>
                              <p:cond delay="500"/>
                            </p:stCondLst>
                            <p:childTnLst>
                              <p:par>
                                <p:cTn id="9" presetID="22" presetClass="entr" presetSubtype="1"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1000"/>
                                        <p:tgtEl>
                                          <p:spTgt spid="4"/>
                                        </p:tgtEl>
                                      </p:cBhvr>
                                    </p:animEffect>
                                  </p:childTnLst>
                                </p:cTn>
                              </p:par>
                            </p:childTnLst>
                          </p:cTn>
                        </p:par>
                        <p:par>
                          <p:cTn id="12" fill="hold" nodeType="afterGroup">
                            <p:stCondLst>
                              <p:cond delay="2000"/>
                            </p:stCondLst>
                            <p:childTnLst>
                              <p:par>
                                <p:cTn id="13" presetID="2" presetClass="entr" presetSubtype="4" decel="50000" fill="hold" grpId="0" nodeType="afterEffect">
                                  <p:stCondLst>
                                    <p:cond delay="0"/>
                                  </p:stCondLst>
                                  <p:childTnLst>
                                    <p:set>
                                      <p:cBhvr>
                                        <p:cTn id="14" dur="1" fill="hold">
                                          <p:stCondLst>
                                            <p:cond delay="0"/>
                                          </p:stCondLst>
                                        </p:cTn>
                                        <p:tgtEl>
                                          <p:spTgt spid="235"/>
                                        </p:tgtEl>
                                        <p:attrNameLst>
                                          <p:attrName>style.visibility</p:attrName>
                                        </p:attrNameLst>
                                      </p:cBhvr>
                                      <p:to>
                                        <p:strVal val="visible"/>
                                      </p:to>
                                    </p:set>
                                    <p:anim calcmode="lin" valueType="num">
                                      <p:cBhvr additive="base">
                                        <p:cTn id="15" dur="500" fill="hold"/>
                                        <p:tgtEl>
                                          <p:spTgt spid="235"/>
                                        </p:tgtEl>
                                        <p:attrNameLst>
                                          <p:attrName>ppt_x</p:attrName>
                                        </p:attrNameLst>
                                      </p:cBhvr>
                                      <p:tavLst>
                                        <p:tav tm="0">
                                          <p:val>
                                            <p:strVal val="#ppt_x"/>
                                          </p:val>
                                        </p:tav>
                                        <p:tav tm="100000">
                                          <p:val>
                                            <p:strVal val="#ppt_x"/>
                                          </p:val>
                                        </p:tav>
                                      </p:tavLst>
                                    </p:anim>
                                    <p:anim calcmode="lin" valueType="num">
                                      <p:cBhvr additive="base">
                                        <p:cTn id="16" dur="500" fill="hold"/>
                                        <p:tgtEl>
                                          <p:spTgt spid="2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0" y="1022350"/>
            <a:ext cx="9144000" cy="583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00113" y="295275"/>
            <a:ext cx="7770812" cy="419100"/>
          </a:xfrm>
        </p:spPr>
        <p:txBody>
          <a:bodyPr/>
          <a:lstStyle/>
          <a:p>
            <a:pPr eaLnBrk="1" fontAlgn="auto" hangingPunct="1">
              <a:spcAft>
                <a:spcPts val="0"/>
              </a:spcAft>
              <a:defRPr/>
            </a:pPr>
            <a:r>
              <a:rPr lang="de-DE" dirty="0" smtClean="0"/>
              <a:t>CONTENTS</a:t>
            </a:r>
            <a:endParaRPr lang="en-GB" dirty="0"/>
          </a:p>
        </p:txBody>
      </p:sp>
      <p:sp>
        <p:nvSpPr>
          <p:cNvPr id="11" name="Footer Placeholder 10"/>
          <p:cNvSpPr>
            <a:spLocks noGrp="1"/>
          </p:cNvSpPr>
          <p:nvPr>
            <p:ph type="ftr" sz="quarter" idx="4294967295"/>
          </p:nvPr>
        </p:nvSpPr>
        <p:spPr>
          <a:xfrm>
            <a:off x="3854450" y="6470650"/>
            <a:ext cx="2160588" cy="307975"/>
          </a:xfrm>
          <a:prstGeom prst="rect">
            <a:avLst/>
          </a:prstGeom>
        </p:spPr>
        <p:txBody>
          <a:bodyPr/>
          <a:lstStyle/>
          <a:p>
            <a:pPr eaLnBrk="1" fontAlgn="auto" hangingPunct="1">
              <a:spcBef>
                <a:spcPts val="0"/>
              </a:spcBef>
              <a:spcAft>
                <a:spcPts val="0"/>
              </a:spcAft>
              <a:defRPr/>
            </a:pPr>
            <a:r>
              <a:rPr lang="en-GB" dirty="0">
                <a:latin typeface="+mj-lt"/>
                <a:cs typeface="+mn-cs"/>
              </a:rPr>
              <a:t> </a:t>
            </a:r>
          </a:p>
        </p:txBody>
      </p:sp>
      <p:sp>
        <p:nvSpPr>
          <p:cNvPr id="67" name="Rectangle 66"/>
          <p:cNvSpPr/>
          <p:nvPr/>
        </p:nvSpPr>
        <p:spPr>
          <a:xfrm>
            <a:off x="936625" y="1319213"/>
            <a:ext cx="3768725" cy="4157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252000" rIns="252000" bIns="252000"/>
          <a:lstStyle/>
          <a:p>
            <a:pPr eaLnBrk="1" fontAlgn="auto" hangingPunct="1">
              <a:spcBef>
                <a:spcPts val="0"/>
              </a:spcBef>
              <a:spcAft>
                <a:spcPts val="0"/>
              </a:spcAft>
              <a:defRPr/>
            </a:pPr>
            <a:r>
              <a:rPr lang="en-US" sz="1600" dirty="0">
                <a:solidFill>
                  <a:schemeClr val="tx1"/>
                </a:solidFill>
                <a:latin typeface="+mj-lt"/>
              </a:rPr>
              <a:t>WHY HAVE THIS SESSION?</a:t>
            </a:r>
          </a:p>
          <a:p>
            <a:pPr eaLnBrk="1" fontAlgn="auto" hangingPunct="1">
              <a:lnSpc>
                <a:spcPct val="200000"/>
              </a:lnSpc>
              <a:spcBef>
                <a:spcPts val="0"/>
              </a:spcBef>
              <a:spcAft>
                <a:spcPts val="0"/>
              </a:spcAft>
              <a:defRPr/>
            </a:pPr>
            <a:r>
              <a:rPr lang="en-US" sz="1600" dirty="0">
                <a:solidFill>
                  <a:schemeClr val="tx1"/>
                </a:solidFill>
                <a:latin typeface="Futura Bold" pitchFamily="2" charset="0"/>
              </a:rPr>
              <a:t>SESSION OVERVIEW</a:t>
            </a:r>
          </a:p>
          <a:p>
            <a:pPr eaLnBrk="1" fontAlgn="auto" hangingPunct="1">
              <a:lnSpc>
                <a:spcPct val="200000"/>
              </a:lnSpc>
              <a:spcBef>
                <a:spcPts val="0"/>
              </a:spcBef>
              <a:spcAft>
                <a:spcPts val="0"/>
              </a:spcAft>
              <a:defRPr/>
            </a:pPr>
            <a:r>
              <a:rPr lang="en-US" sz="1600" dirty="0">
                <a:solidFill>
                  <a:schemeClr val="tx1"/>
                </a:solidFill>
              </a:rPr>
              <a:t>VIDEO &amp; DISCUSSION</a:t>
            </a:r>
          </a:p>
          <a:p>
            <a:pPr eaLnBrk="1" fontAlgn="auto" hangingPunct="1">
              <a:lnSpc>
                <a:spcPct val="200000"/>
              </a:lnSpc>
              <a:spcBef>
                <a:spcPts val="0"/>
              </a:spcBef>
              <a:spcAft>
                <a:spcPts val="0"/>
              </a:spcAft>
              <a:defRPr/>
            </a:pPr>
            <a:r>
              <a:rPr lang="en-US" sz="1600" dirty="0">
                <a:solidFill>
                  <a:schemeClr val="tx1"/>
                </a:solidFill>
              </a:rPr>
              <a:t>REALITY + SUMMARY</a:t>
            </a:r>
          </a:p>
          <a:p>
            <a:pPr eaLnBrk="1" fontAlgn="auto" hangingPunct="1">
              <a:lnSpc>
                <a:spcPct val="200000"/>
              </a:lnSpc>
              <a:spcBef>
                <a:spcPts val="0"/>
              </a:spcBef>
              <a:spcAft>
                <a:spcPts val="0"/>
              </a:spcAft>
              <a:defRPr/>
            </a:pPr>
            <a:r>
              <a:rPr lang="en-US" sz="1600" dirty="0">
                <a:solidFill>
                  <a:schemeClr val="tx1"/>
                </a:solidFill>
              </a:rPr>
              <a:t>CONSEQUENCES</a:t>
            </a:r>
          </a:p>
          <a:p>
            <a:pPr eaLnBrk="1" fontAlgn="auto" hangingPunct="1">
              <a:lnSpc>
                <a:spcPct val="200000"/>
              </a:lnSpc>
              <a:spcBef>
                <a:spcPts val="0"/>
              </a:spcBef>
              <a:spcAft>
                <a:spcPts val="0"/>
              </a:spcAft>
              <a:defRPr/>
            </a:pPr>
            <a:r>
              <a:rPr lang="en-US" sz="1600" dirty="0">
                <a:solidFill>
                  <a:schemeClr val="tx1"/>
                </a:solidFill>
              </a:rPr>
              <a:t>INTERVENTION</a:t>
            </a:r>
          </a:p>
          <a:p>
            <a:pPr eaLnBrk="1" fontAlgn="auto" hangingPunct="1">
              <a:lnSpc>
                <a:spcPct val="200000"/>
              </a:lnSpc>
              <a:spcBef>
                <a:spcPts val="0"/>
              </a:spcBef>
              <a:spcAft>
                <a:spcPts val="0"/>
              </a:spcAft>
              <a:defRPr/>
            </a:pPr>
            <a:r>
              <a:rPr lang="en-US" sz="1600" dirty="0">
                <a:solidFill>
                  <a:schemeClr val="tx1"/>
                </a:solidFill>
              </a:rPr>
              <a:t>REPORTING</a:t>
            </a:r>
          </a:p>
          <a:p>
            <a:pPr eaLnBrk="1" fontAlgn="auto" hangingPunct="1">
              <a:lnSpc>
                <a:spcPct val="200000"/>
              </a:lnSpc>
              <a:spcBef>
                <a:spcPts val="0"/>
              </a:spcBef>
              <a:spcAft>
                <a:spcPts val="0"/>
              </a:spcAft>
              <a:defRPr/>
            </a:pPr>
            <a:r>
              <a:rPr lang="en-US" sz="1600" dirty="0">
                <a:solidFill>
                  <a:schemeClr val="tx1"/>
                </a:solidFill>
              </a:rPr>
              <a:t>CLOSE</a:t>
            </a:r>
            <a:endParaRPr lang="en-GB" sz="1600" dirty="0">
              <a:solidFill>
                <a:schemeClr val="tx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up)">
                                      <p:cBhvr>
                                        <p:cTn id="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113" y="295275"/>
            <a:ext cx="7770812" cy="419100"/>
          </a:xfrm>
        </p:spPr>
        <p:txBody>
          <a:bodyPr/>
          <a:lstStyle/>
          <a:p>
            <a:pPr eaLnBrk="1" fontAlgn="auto" hangingPunct="1">
              <a:spcAft>
                <a:spcPts val="0"/>
              </a:spcAft>
              <a:defRPr/>
            </a:pPr>
            <a:r>
              <a:rPr lang="en-US" dirty="0" smtClean="0"/>
              <a:t>Plan for today’s session</a:t>
            </a:r>
            <a:endParaRPr lang="en-GB" dirty="0"/>
          </a:p>
        </p:txBody>
      </p:sp>
      <p:pic>
        <p:nvPicPr>
          <p:cNvPr id="32771" name="03 - Image" descr="slide_08-12_01.jpg"/>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0" y="1096963"/>
            <a:ext cx="9144000"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4305300" y="1319213"/>
            <a:ext cx="4362450" cy="506571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252000" rIns="252000" bIns="252000"/>
          <a:lstStyle/>
          <a:p>
            <a:pPr eaLnBrk="1" fontAlgn="auto" hangingPunct="1">
              <a:lnSpc>
                <a:spcPct val="120000"/>
              </a:lnSpc>
              <a:spcBef>
                <a:spcPts val="0"/>
              </a:spcBef>
              <a:spcAft>
                <a:spcPts val="1200"/>
              </a:spcAft>
              <a:defRPr/>
            </a:pPr>
            <a:r>
              <a:rPr lang="en-US" sz="1600" b="1" dirty="0">
                <a:solidFill>
                  <a:schemeClr val="tx1"/>
                </a:solidFill>
                <a:latin typeface="+mj-lt"/>
              </a:rPr>
              <a:t>Intro</a:t>
            </a:r>
            <a:r>
              <a:rPr lang="en-US" sz="1600" dirty="0">
                <a:solidFill>
                  <a:schemeClr val="tx1"/>
                </a:solidFill>
                <a:latin typeface="+mj-lt"/>
              </a:rPr>
              <a:t> (10 minutes)</a:t>
            </a:r>
          </a:p>
          <a:p>
            <a:pPr eaLnBrk="1" fontAlgn="auto" hangingPunct="1">
              <a:lnSpc>
                <a:spcPct val="120000"/>
              </a:lnSpc>
              <a:spcBef>
                <a:spcPts val="0"/>
              </a:spcBef>
              <a:spcAft>
                <a:spcPts val="1200"/>
              </a:spcAft>
              <a:defRPr/>
            </a:pPr>
            <a:r>
              <a:rPr lang="en-US" sz="1600" b="1" dirty="0">
                <a:solidFill>
                  <a:schemeClr val="tx1"/>
                </a:solidFill>
                <a:latin typeface="+mj-lt"/>
              </a:rPr>
              <a:t>Video</a:t>
            </a:r>
            <a:r>
              <a:rPr lang="en-US" sz="1600" dirty="0">
                <a:solidFill>
                  <a:schemeClr val="tx1"/>
                </a:solidFill>
                <a:latin typeface="+mj-lt"/>
              </a:rPr>
              <a:t> (2 – 5 minutes)</a:t>
            </a:r>
          </a:p>
          <a:p>
            <a:pPr eaLnBrk="1" fontAlgn="auto" hangingPunct="1">
              <a:lnSpc>
                <a:spcPct val="120000"/>
              </a:lnSpc>
              <a:spcBef>
                <a:spcPts val="0"/>
              </a:spcBef>
              <a:spcAft>
                <a:spcPts val="1200"/>
              </a:spcAft>
              <a:defRPr/>
            </a:pPr>
            <a:r>
              <a:rPr lang="en-US" sz="1600" b="1" dirty="0">
                <a:solidFill>
                  <a:schemeClr val="tx1"/>
                </a:solidFill>
                <a:latin typeface="+mj-lt"/>
              </a:rPr>
              <a:t>Discussion</a:t>
            </a:r>
            <a:r>
              <a:rPr lang="en-US" sz="1600" dirty="0">
                <a:solidFill>
                  <a:schemeClr val="tx1"/>
                </a:solidFill>
                <a:latin typeface="+mj-lt"/>
              </a:rPr>
              <a:t> (10 minutes)</a:t>
            </a:r>
          </a:p>
          <a:p>
            <a:pPr eaLnBrk="1" fontAlgn="auto" hangingPunct="1">
              <a:lnSpc>
                <a:spcPct val="120000"/>
              </a:lnSpc>
              <a:spcBef>
                <a:spcPts val="0"/>
              </a:spcBef>
              <a:spcAft>
                <a:spcPts val="1200"/>
              </a:spcAft>
              <a:defRPr/>
            </a:pPr>
            <a:r>
              <a:rPr lang="en-US" sz="1600" b="1" dirty="0">
                <a:solidFill>
                  <a:schemeClr val="tx1"/>
                </a:solidFill>
                <a:latin typeface="+mj-lt"/>
              </a:rPr>
              <a:t>Reflection Video </a:t>
            </a:r>
            <a:r>
              <a:rPr lang="en-US" sz="1600" dirty="0">
                <a:solidFill>
                  <a:schemeClr val="tx1"/>
                </a:solidFill>
                <a:latin typeface="+mj-lt"/>
              </a:rPr>
              <a:t>(2 minutes)</a:t>
            </a:r>
          </a:p>
          <a:p>
            <a:pPr eaLnBrk="1" fontAlgn="auto" hangingPunct="1">
              <a:lnSpc>
                <a:spcPct val="120000"/>
              </a:lnSpc>
              <a:spcBef>
                <a:spcPts val="0"/>
              </a:spcBef>
              <a:spcAft>
                <a:spcPts val="1200"/>
              </a:spcAft>
              <a:defRPr/>
            </a:pPr>
            <a:r>
              <a:rPr lang="en-US" sz="1600" b="1" dirty="0">
                <a:solidFill>
                  <a:schemeClr val="tx1"/>
                </a:solidFill>
                <a:latin typeface="+mj-lt"/>
              </a:rPr>
              <a:t>Discussion</a:t>
            </a:r>
            <a:r>
              <a:rPr lang="en-US" sz="1600" dirty="0">
                <a:solidFill>
                  <a:schemeClr val="tx1"/>
                </a:solidFill>
                <a:latin typeface="+mj-lt"/>
              </a:rPr>
              <a:t> (15 minutes)</a:t>
            </a:r>
          </a:p>
          <a:p>
            <a:pPr eaLnBrk="1" fontAlgn="auto" hangingPunct="1">
              <a:lnSpc>
                <a:spcPct val="120000"/>
              </a:lnSpc>
              <a:spcBef>
                <a:spcPts val="0"/>
              </a:spcBef>
              <a:spcAft>
                <a:spcPts val="1200"/>
              </a:spcAft>
              <a:defRPr/>
            </a:pPr>
            <a:r>
              <a:rPr lang="en-US" sz="1600" b="1" dirty="0">
                <a:solidFill>
                  <a:schemeClr val="tx1"/>
                </a:solidFill>
                <a:latin typeface="+mj-lt"/>
              </a:rPr>
              <a:t>Reality + Summary </a:t>
            </a:r>
            <a:r>
              <a:rPr lang="en-US" sz="1600" dirty="0">
                <a:solidFill>
                  <a:schemeClr val="tx1"/>
                </a:solidFill>
                <a:latin typeface="+mj-lt"/>
              </a:rPr>
              <a:t>(5 minutes)</a:t>
            </a:r>
          </a:p>
          <a:p>
            <a:pPr eaLnBrk="1" fontAlgn="auto" hangingPunct="1">
              <a:lnSpc>
                <a:spcPct val="120000"/>
              </a:lnSpc>
              <a:spcBef>
                <a:spcPts val="0"/>
              </a:spcBef>
              <a:spcAft>
                <a:spcPts val="1200"/>
              </a:spcAft>
              <a:defRPr/>
            </a:pPr>
            <a:r>
              <a:rPr lang="en-US" sz="1600" b="1" dirty="0">
                <a:solidFill>
                  <a:schemeClr val="tx1"/>
                </a:solidFill>
                <a:latin typeface="+mj-lt"/>
              </a:rPr>
              <a:t>Consequences </a:t>
            </a:r>
            <a:r>
              <a:rPr lang="en-US" sz="1600" dirty="0">
                <a:solidFill>
                  <a:schemeClr val="tx1"/>
                </a:solidFill>
                <a:latin typeface="+mj-lt"/>
              </a:rPr>
              <a:t>(5 minutes) </a:t>
            </a:r>
          </a:p>
          <a:p>
            <a:pPr eaLnBrk="1" fontAlgn="auto" hangingPunct="1">
              <a:lnSpc>
                <a:spcPct val="120000"/>
              </a:lnSpc>
              <a:spcBef>
                <a:spcPts val="0"/>
              </a:spcBef>
              <a:spcAft>
                <a:spcPts val="1200"/>
              </a:spcAft>
              <a:defRPr/>
            </a:pPr>
            <a:r>
              <a:rPr lang="en-US" sz="1600" b="1" dirty="0">
                <a:solidFill>
                  <a:schemeClr val="tx1"/>
                </a:solidFill>
                <a:latin typeface="+mj-lt"/>
              </a:rPr>
              <a:t>How to Intervene </a:t>
            </a:r>
            <a:r>
              <a:rPr lang="en-US" sz="1600" dirty="0">
                <a:solidFill>
                  <a:schemeClr val="tx1"/>
                </a:solidFill>
                <a:latin typeface="+mj-lt"/>
              </a:rPr>
              <a:t>(inc. peer to peer)</a:t>
            </a:r>
            <a:br>
              <a:rPr lang="en-US" sz="1600" dirty="0">
                <a:solidFill>
                  <a:schemeClr val="tx1"/>
                </a:solidFill>
                <a:latin typeface="+mj-lt"/>
              </a:rPr>
            </a:br>
            <a:r>
              <a:rPr lang="en-US" sz="1600" dirty="0">
                <a:solidFill>
                  <a:schemeClr val="tx1"/>
                </a:solidFill>
                <a:latin typeface="+mj-lt"/>
              </a:rPr>
              <a:t>(10 minutes)</a:t>
            </a:r>
          </a:p>
          <a:p>
            <a:pPr eaLnBrk="1" fontAlgn="auto" hangingPunct="1">
              <a:lnSpc>
                <a:spcPct val="120000"/>
              </a:lnSpc>
              <a:spcBef>
                <a:spcPts val="0"/>
              </a:spcBef>
              <a:spcAft>
                <a:spcPts val="1200"/>
              </a:spcAft>
              <a:defRPr/>
            </a:pPr>
            <a:r>
              <a:rPr lang="en-US" sz="1600" b="1" dirty="0">
                <a:solidFill>
                  <a:schemeClr val="tx1"/>
                </a:solidFill>
                <a:latin typeface="+mj-lt"/>
              </a:rPr>
              <a:t>Close</a:t>
            </a:r>
            <a:r>
              <a:rPr lang="en-US" sz="1600" dirty="0">
                <a:solidFill>
                  <a:schemeClr val="tx1"/>
                </a:solidFill>
                <a:latin typeface="+mj-lt"/>
              </a:rPr>
              <a:t> (5 </a:t>
            </a:r>
            <a:r>
              <a:rPr lang="en-US" sz="1600" dirty="0" err="1">
                <a:solidFill>
                  <a:schemeClr val="tx1"/>
                </a:solidFill>
                <a:latin typeface="+mj-lt"/>
              </a:rPr>
              <a:t>mins</a:t>
            </a:r>
            <a:r>
              <a:rPr lang="en-US" sz="1600" dirty="0">
                <a:solidFill>
                  <a:schemeClr val="tx1"/>
                </a:solidFill>
                <a:latin typeface="+mj-lt"/>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0" y="1022350"/>
            <a:ext cx="9144000" cy="583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00113" y="295275"/>
            <a:ext cx="7770812" cy="419100"/>
          </a:xfrm>
        </p:spPr>
        <p:txBody>
          <a:bodyPr/>
          <a:lstStyle/>
          <a:p>
            <a:pPr eaLnBrk="1" fontAlgn="auto" hangingPunct="1">
              <a:spcAft>
                <a:spcPts val="0"/>
              </a:spcAft>
              <a:defRPr/>
            </a:pPr>
            <a:r>
              <a:rPr lang="de-DE" dirty="0" smtClean="0"/>
              <a:t>CONTENTS</a:t>
            </a:r>
            <a:endParaRPr lang="en-GB" dirty="0"/>
          </a:p>
        </p:txBody>
      </p:sp>
      <p:sp>
        <p:nvSpPr>
          <p:cNvPr id="11" name="Footer Placeholder 10"/>
          <p:cNvSpPr>
            <a:spLocks noGrp="1"/>
          </p:cNvSpPr>
          <p:nvPr>
            <p:ph type="ftr" sz="quarter" idx="4294967295"/>
          </p:nvPr>
        </p:nvSpPr>
        <p:spPr>
          <a:xfrm>
            <a:off x="3854450" y="6470650"/>
            <a:ext cx="2160588" cy="307975"/>
          </a:xfrm>
          <a:prstGeom prst="rect">
            <a:avLst/>
          </a:prstGeom>
        </p:spPr>
        <p:txBody>
          <a:bodyPr/>
          <a:lstStyle/>
          <a:p>
            <a:pPr eaLnBrk="1" fontAlgn="auto" hangingPunct="1">
              <a:spcBef>
                <a:spcPts val="0"/>
              </a:spcBef>
              <a:spcAft>
                <a:spcPts val="0"/>
              </a:spcAft>
              <a:defRPr/>
            </a:pPr>
            <a:r>
              <a:rPr lang="en-GB" dirty="0">
                <a:latin typeface="+mj-lt"/>
                <a:cs typeface="+mn-cs"/>
              </a:rPr>
              <a:t> </a:t>
            </a:r>
          </a:p>
        </p:txBody>
      </p:sp>
      <p:sp>
        <p:nvSpPr>
          <p:cNvPr id="67" name="Rectangle 66"/>
          <p:cNvSpPr/>
          <p:nvPr/>
        </p:nvSpPr>
        <p:spPr>
          <a:xfrm>
            <a:off x="4899025" y="1319213"/>
            <a:ext cx="3768725" cy="4157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252000" rIns="252000" bIns="252000"/>
          <a:lstStyle/>
          <a:p>
            <a:pPr eaLnBrk="1" fontAlgn="auto" hangingPunct="1">
              <a:spcBef>
                <a:spcPts val="0"/>
              </a:spcBef>
              <a:spcAft>
                <a:spcPts val="0"/>
              </a:spcAft>
              <a:defRPr/>
            </a:pPr>
            <a:r>
              <a:rPr lang="en-US" sz="1600" dirty="0">
                <a:solidFill>
                  <a:schemeClr val="tx1"/>
                </a:solidFill>
                <a:latin typeface="+mj-lt"/>
              </a:rPr>
              <a:t>WHY HAVE THIS SESSION?</a:t>
            </a:r>
          </a:p>
          <a:p>
            <a:pPr eaLnBrk="1" fontAlgn="auto" hangingPunct="1">
              <a:lnSpc>
                <a:spcPct val="200000"/>
              </a:lnSpc>
              <a:spcBef>
                <a:spcPts val="0"/>
              </a:spcBef>
              <a:spcAft>
                <a:spcPts val="0"/>
              </a:spcAft>
              <a:defRPr/>
            </a:pPr>
            <a:r>
              <a:rPr lang="en-US" sz="1600" dirty="0">
                <a:solidFill>
                  <a:schemeClr val="tx1"/>
                </a:solidFill>
                <a:latin typeface="+mj-lt"/>
              </a:rPr>
              <a:t>SESSION OVERVIEW</a:t>
            </a:r>
          </a:p>
          <a:p>
            <a:pPr eaLnBrk="1" fontAlgn="auto" hangingPunct="1">
              <a:lnSpc>
                <a:spcPct val="200000"/>
              </a:lnSpc>
              <a:spcBef>
                <a:spcPts val="0"/>
              </a:spcBef>
              <a:spcAft>
                <a:spcPts val="0"/>
              </a:spcAft>
              <a:defRPr/>
            </a:pPr>
            <a:r>
              <a:rPr lang="en-US" sz="1600" dirty="0">
                <a:solidFill>
                  <a:schemeClr val="tx1"/>
                </a:solidFill>
                <a:latin typeface="Futura Bold" pitchFamily="2" charset="0"/>
              </a:rPr>
              <a:t>VIDEO &amp; DISCUSSION</a:t>
            </a:r>
          </a:p>
          <a:p>
            <a:pPr eaLnBrk="1" fontAlgn="auto" hangingPunct="1">
              <a:lnSpc>
                <a:spcPct val="200000"/>
              </a:lnSpc>
              <a:spcBef>
                <a:spcPts val="0"/>
              </a:spcBef>
              <a:spcAft>
                <a:spcPts val="0"/>
              </a:spcAft>
              <a:defRPr/>
            </a:pPr>
            <a:r>
              <a:rPr lang="en-US" sz="1600" dirty="0">
                <a:solidFill>
                  <a:schemeClr val="tx1"/>
                </a:solidFill>
              </a:rPr>
              <a:t>REALITY + SUMMARY</a:t>
            </a:r>
          </a:p>
          <a:p>
            <a:pPr eaLnBrk="1" fontAlgn="auto" hangingPunct="1">
              <a:lnSpc>
                <a:spcPct val="200000"/>
              </a:lnSpc>
              <a:spcBef>
                <a:spcPts val="0"/>
              </a:spcBef>
              <a:spcAft>
                <a:spcPts val="0"/>
              </a:spcAft>
              <a:defRPr/>
            </a:pPr>
            <a:r>
              <a:rPr lang="en-US" sz="1600" dirty="0">
                <a:solidFill>
                  <a:schemeClr val="tx1"/>
                </a:solidFill>
              </a:rPr>
              <a:t>CONSEQUENCES</a:t>
            </a:r>
          </a:p>
          <a:p>
            <a:pPr eaLnBrk="1" fontAlgn="auto" hangingPunct="1">
              <a:lnSpc>
                <a:spcPct val="200000"/>
              </a:lnSpc>
              <a:spcBef>
                <a:spcPts val="0"/>
              </a:spcBef>
              <a:spcAft>
                <a:spcPts val="0"/>
              </a:spcAft>
              <a:defRPr/>
            </a:pPr>
            <a:r>
              <a:rPr lang="en-US" sz="1600" dirty="0">
                <a:solidFill>
                  <a:schemeClr val="tx1"/>
                </a:solidFill>
              </a:rPr>
              <a:t>INTERVENTION</a:t>
            </a:r>
          </a:p>
          <a:p>
            <a:pPr eaLnBrk="1" fontAlgn="auto" hangingPunct="1">
              <a:lnSpc>
                <a:spcPct val="200000"/>
              </a:lnSpc>
              <a:spcBef>
                <a:spcPts val="0"/>
              </a:spcBef>
              <a:spcAft>
                <a:spcPts val="0"/>
              </a:spcAft>
              <a:defRPr/>
            </a:pPr>
            <a:r>
              <a:rPr lang="en-US" sz="1600" dirty="0">
                <a:solidFill>
                  <a:schemeClr val="tx1"/>
                </a:solidFill>
              </a:rPr>
              <a:t>REPORTING</a:t>
            </a:r>
          </a:p>
          <a:p>
            <a:pPr eaLnBrk="1" fontAlgn="auto" hangingPunct="1">
              <a:lnSpc>
                <a:spcPct val="200000"/>
              </a:lnSpc>
              <a:spcBef>
                <a:spcPts val="0"/>
              </a:spcBef>
              <a:spcAft>
                <a:spcPts val="0"/>
              </a:spcAft>
              <a:defRPr/>
            </a:pPr>
            <a:r>
              <a:rPr lang="en-US" sz="1600" dirty="0">
                <a:solidFill>
                  <a:schemeClr val="tx1"/>
                </a:solidFill>
              </a:rPr>
              <a:t>CLOSE</a:t>
            </a:r>
            <a:endParaRPr lang="en-GB" sz="1600" dirty="0">
              <a:solidFill>
                <a:schemeClr val="tx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up)">
                                      <p:cBhvr>
                                        <p:cTn id="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theme/theme1.xml><?xml version="1.0" encoding="utf-8"?>
<a:theme xmlns:a="http://schemas.openxmlformats.org/drawingml/2006/main" name="WizKi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hell - Fonts">
      <a:majorFont>
        <a:latin typeface="Futura Medium"/>
        <a:ea typeface=""/>
        <a:cs typeface=""/>
      </a:majorFont>
      <a:minorFont>
        <a:latin typeface="Futura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177800" indent="-177800">
          <a:lnSpc>
            <a:spcPct val="113000"/>
          </a:lnSpc>
          <a:spcAft>
            <a:spcPts val="60"/>
          </a:spcAft>
          <a:buFont typeface="Wingdings"/>
          <a:buChar char="n"/>
          <a:defRPr sz="16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WizKit template</Template>
  <TotalTime>59</TotalTime>
  <Words>2767</Words>
  <Application>Microsoft Office PowerPoint</Application>
  <PresentationFormat>On-screen Show (4:3)</PresentationFormat>
  <Paragraphs>413</Paragraphs>
  <Slides>30</Slides>
  <Notes>27</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Futura Bold</vt:lpstr>
      <vt:lpstr>Arial</vt:lpstr>
      <vt:lpstr>Futura Medium</vt:lpstr>
      <vt:lpstr>Cooper Black</vt:lpstr>
      <vt:lpstr>Webdings</vt:lpstr>
      <vt:lpstr>Wingdings</vt:lpstr>
      <vt:lpstr>WizKit template</vt:lpstr>
      <vt:lpstr>PowerPoint Presentation</vt:lpstr>
      <vt:lpstr>Instructions for supervisors</vt:lpstr>
      <vt:lpstr>Safety First!</vt:lpstr>
      <vt:lpstr>CONTENTS</vt:lpstr>
      <vt:lpstr>Life-Saving Rules re-energise – Communication goals</vt:lpstr>
      <vt:lpstr>Since the Life-Saving Rules were introduced in 2009 one major O&amp;G company reported that…</vt:lpstr>
      <vt:lpstr>CONTENTS</vt:lpstr>
      <vt:lpstr>Plan for today’s session</vt:lpstr>
      <vt:lpstr>CONTENTS</vt:lpstr>
      <vt:lpstr>Video</vt:lpstr>
      <vt:lpstr>Video</vt:lpstr>
      <vt:lpstr>Click ON Screen To Play Video</vt:lpstr>
      <vt:lpstr>Discussion</vt:lpstr>
      <vt:lpstr>Click ON Screen To Play Video</vt:lpstr>
      <vt:lpstr>Discussion</vt:lpstr>
      <vt:lpstr>PowerPoint Presentation</vt:lpstr>
      <vt:lpstr>Discussion</vt:lpstr>
      <vt:lpstr>THE LIFE-SAVING RULES</vt:lpstr>
      <vt:lpstr>CONTENTS</vt:lpstr>
      <vt:lpstr>Reality + Summary</vt:lpstr>
      <vt:lpstr>CONTENTS</vt:lpstr>
      <vt:lpstr>Consequences</vt:lpstr>
      <vt:lpstr>Consequences</vt:lpstr>
      <vt:lpstr>CONTENTS</vt:lpstr>
      <vt:lpstr>Intervention</vt:lpstr>
      <vt:lpstr>Peer to Peer Intervention</vt:lpstr>
      <vt:lpstr>CONTENTS</vt:lpstr>
      <vt:lpstr>Reporting </vt:lpstr>
      <vt:lpstr>CONTENTS</vt:lpstr>
      <vt:lpstr>Close</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WizKit template</dc:title>
  <dc:creator>andrew_howell</dc:creator>
  <cp:lastModifiedBy>Mark Hpburn</cp:lastModifiedBy>
  <cp:revision>514</cp:revision>
  <cp:lastPrinted>2014-02-10T12:21:04Z</cp:lastPrinted>
  <dcterms:created xsi:type="dcterms:W3CDTF">2012-09-12T13:16:55Z</dcterms:created>
  <dcterms:modified xsi:type="dcterms:W3CDTF">2014-05-19T21:07:06Z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izKit Template Type">
    <vt:lpwstr>Onscreen</vt:lpwstr>
  </property>
  <property fmtid="{D5CDD505-2E9C-101B-9397-08002B2CF9AE}" pid="3" name="WizKit Template Version">
    <vt:i4>4</vt:i4>
  </property>
</Properties>
</file>